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72" r:id="rId3"/>
  </p:sldMasterIdLst>
  <p:notesMasterIdLst>
    <p:notesMasterId r:id="rId48"/>
  </p:notesMasterIdLst>
  <p:sldIdLst>
    <p:sldId id="258" r:id="rId4"/>
    <p:sldId id="259" r:id="rId5"/>
    <p:sldId id="2456" r:id="rId6"/>
    <p:sldId id="2421" r:id="rId7"/>
    <p:sldId id="2541" r:id="rId8"/>
    <p:sldId id="2535" r:id="rId9"/>
    <p:sldId id="2539" r:id="rId10"/>
    <p:sldId id="268" r:id="rId11"/>
    <p:sldId id="281" r:id="rId12"/>
    <p:sldId id="282" r:id="rId13"/>
    <p:sldId id="3678" r:id="rId14"/>
    <p:sldId id="284" r:id="rId15"/>
    <p:sldId id="3169" r:id="rId16"/>
    <p:sldId id="3687" r:id="rId17"/>
    <p:sldId id="2927" r:id="rId18"/>
    <p:sldId id="2416" r:id="rId19"/>
    <p:sldId id="2557" r:id="rId20"/>
    <p:sldId id="2417" r:id="rId21"/>
    <p:sldId id="2558" r:id="rId22"/>
    <p:sldId id="2559" r:id="rId23"/>
    <p:sldId id="2560" r:id="rId24"/>
    <p:sldId id="2418" r:id="rId25"/>
    <p:sldId id="3699" r:id="rId26"/>
    <p:sldId id="3694" r:id="rId27"/>
    <p:sldId id="3698" r:id="rId28"/>
    <p:sldId id="3700" r:id="rId29"/>
    <p:sldId id="3701" r:id="rId30"/>
    <p:sldId id="3166" r:id="rId31"/>
    <p:sldId id="3676" r:id="rId32"/>
    <p:sldId id="3704" r:id="rId33"/>
    <p:sldId id="3705" r:id="rId34"/>
    <p:sldId id="3706" r:id="rId35"/>
    <p:sldId id="3702" r:id="rId36"/>
    <p:sldId id="3703" r:id="rId37"/>
    <p:sldId id="3707" r:id="rId38"/>
    <p:sldId id="3708" r:id="rId39"/>
    <p:sldId id="3709" r:id="rId40"/>
    <p:sldId id="3710" r:id="rId41"/>
    <p:sldId id="3711" r:id="rId42"/>
    <p:sldId id="3715" r:id="rId43"/>
    <p:sldId id="3712" r:id="rId44"/>
    <p:sldId id="3713" r:id="rId45"/>
    <p:sldId id="3714" r:id="rId46"/>
    <p:sldId id="317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5EB"/>
    <a:srgbClr val="1C202B"/>
    <a:srgbClr val="88B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618" autoAdjust="0"/>
    <p:restoredTop sz="96886" autoAdjust="0"/>
  </p:normalViewPr>
  <p:slideViewPr>
    <p:cSldViewPr snapToGrid="0" showGuides="1">
      <p:cViewPr varScale="1">
        <p:scale>
          <a:sx n="63" d="100"/>
          <a:sy n="63" d="100"/>
        </p:scale>
        <p:origin x="1048" y="56"/>
      </p:cViewPr>
      <p:guideLst>
        <p:guide orient="horz" pos="935"/>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4T12:00:14.250"/>
    </inkml:context>
    <inkml:brush xml:id="br0">
      <inkml:brushProperty name="width" value="0.1" units="cm"/>
      <inkml:brushProperty name="height" value="0.1" units="cm"/>
      <inkml:brushProperty name="color" value="#88BC42"/>
    </inkml:brush>
  </inkml:definitions>
  <inkml:trace contextRef="#ctx0" brushRef="#br0">4 0 24575,'-4'0'0,"21"0"0,51 0 0,70 0 0,88 0 0,116 0 0,110 0-3276,61 0 2970,77 0-2419,29 0 2725,-25 0 0,-90 0 0,-123 0-1483,-126 0 1082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4T12:15:25.017"/>
    </inkml:context>
    <inkml:brush xml:id="br0">
      <inkml:brushProperty name="width" value="0.1" units="cm"/>
      <inkml:brushProperty name="height" value="0.1" units="cm"/>
      <inkml:brushProperty name="color" value="#08B5EB"/>
    </inkml:brush>
  </inkml:definitions>
  <inkml:trace contextRef="#ctx0" brushRef="#br0">6 0 24575,'-6'0'0,"29"0"0,66 0 0,91 0 0,116 0 0,152 0 0,145 0-3276,79 0 2970,100 0-2419,40 0 2725,-34 0 0,-117 0 0,-162 0-1483,-165 0 1082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2E765-80D5-4823-916A-ACBFA39B91E4}"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7749D-2D97-410F-B77E-CE20415E1894}" type="slidenum">
              <a:rPr lang="en-US" smtClean="0"/>
              <a:t>‹#›</a:t>
            </a:fld>
            <a:endParaRPr lang="en-US"/>
          </a:p>
        </p:txBody>
      </p:sp>
    </p:spTree>
    <p:extLst>
      <p:ext uri="{BB962C8B-B14F-4D97-AF65-F5344CB8AC3E}">
        <p14:creationId xmlns:p14="http://schemas.microsoft.com/office/powerpoint/2010/main" val="334093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living in different era of intelligent, flexible and distributed production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02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D-DIN" panose="020B0504030202030204" pitchFamily="34" charset="0"/>
              </a:rPr>
              <a:t>The off- and on-line application for the LF calculate the heat gain due to heating (arcing), the heat losses through the refractory lining and the surface (radiation), heat losses by inert gas stirring as well as temperature changes by material addition. The thermochemical and thermodynamic models (particularly desulphurization and deoxidation) account for the composition changes of slag and melt.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45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latin typeface="D-DIN" panose="020B0504030202030204" pitchFamily="34" charset="0"/>
              </a:rPr>
              <a:t>1) calculation of the optimal blowing pattern (semi-dynamic)</a:t>
            </a:r>
          </a:p>
          <a:p>
            <a:pPr lvl="0"/>
            <a:r>
              <a:rPr lang="en-US" dirty="0">
                <a:solidFill>
                  <a:prstClr val="black"/>
                </a:solidFill>
                <a:latin typeface="D-DIN" panose="020B0504030202030204" pitchFamily="34" charset="0"/>
              </a:rPr>
              <a:t>(2) dynamic calculation of the current state of the melt, slag and temperature. For this purpose, the approach of the holistic model combines the heat balance model, the thermochemical and the thermodynamic model, the decarburization model (kinetic approach) and the models for the calculation of reduction materials and slag formers</a:t>
            </a:r>
            <a:endParaRPr lang="de-AT" dirty="0">
              <a:solidFill>
                <a:prstClr val="black"/>
              </a:solidFill>
              <a:latin typeface="D-DIN" panose="020B050403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61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latin typeface="D-DIN" panose="020B0504030202030204" pitchFamily="34" charset="0"/>
              </a:rPr>
              <a:t>The computational metallurgy application for vacuum degassing (off- and on-line) incorporates the heat balance model (including the additional heat change due to decreased pressure) as well as the thermochemical and thermodynamic models, i.e., the kinetic models of degassing of hydrogen and nitrogen.</a:t>
            </a:r>
            <a:endParaRPr lang="de-AT" sz="1050" dirty="0">
              <a:solidFill>
                <a:prstClr val="black"/>
              </a:solidFill>
              <a:latin typeface="D-DIN" panose="020B050403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93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latin typeface="D-DIN" panose="020B0504030202030204" pitchFamily="34" charset="0"/>
              </a:rPr>
              <a:t>Basically, the VOD model is similar to the AOD model as both processes are based on lowering the partial pressure of CO. A semi-dynamic approach calculates the optimal blowing pattern and the various chemical and physical sub-models calculate the current condition of the melt throughout the VOD process. </a:t>
            </a:r>
            <a:endParaRPr lang="de-AT" sz="1050" dirty="0">
              <a:solidFill>
                <a:prstClr val="black"/>
              </a:solidFill>
              <a:latin typeface="D-DIN" panose="020B050403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3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D-DIN" panose="020B0504030202030204" pitchFamily="34" charset="0"/>
              </a:rPr>
              <a:t>A comprehensive analysis of the dedicated states in the continuous casting process from a technologically oriented, metallurgical approach is essential for the following metallurgical interpretations:</a:t>
            </a:r>
          </a:p>
          <a:p>
            <a:pPr marL="342900" indent="-342900">
              <a:buFont typeface="+mj-lt"/>
              <a:buAutoNum type="arabicParenBoth"/>
            </a:pPr>
            <a:r>
              <a:rPr lang="en-US" dirty="0">
                <a:latin typeface="D-DIN" panose="020B0504030202030204" pitchFamily="34" charset="0"/>
              </a:rPr>
              <a:t>Understanding of the temperature distribution on the strand surface and selected positions inside the cast strand.</a:t>
            </a:r>
          </a:p>
          <a:p>
            <a:pPr marL="342900" indent="-342900">
              <a:buFont typeface="+mj-lt"/>
              <a:buAutoNum type="arabicParenBoth"/>
            </a:pPr>
            <a:r>
              <a:rPr lang="en-US" dirty="0">
                <a:latin typeface="D-DIN" panose="020B0504030202030204" pitchFamily="34" charset="0"/>
              </a:rPr>
              <a:t>Understanding of the shell growth for selected fractions of solid during the whole casting process.</a:t>
            </a:r>
          </a:p>
          <a:p>
            <a:pPr marL="342900" indent="-342900">
              <a:buFont typeface="+mj-lt"/>
              <a:buAutoNum type="arabicParenBoth"/>
            </a:pPr>
            <a:r>
              <a:rPr lang="en-US" dirty="0">
                <a:latin typeface="D-DIN" panose="020B0504030202030204" pitchFamily="34" charset="0"/>
              </a:rPr>
              <a:t>Determination of point of total solidification.</a:t>
            </a:r>
          </a:p>
          <a:p>
            <a:pPr marL="342900" indent="-342900">
              <a:buFont typeface="+mj-lt"/>
              <a:buAutoNum type="arabicParenBoth"/>
            </a:pPr>
            <a:r>
              <a:rPr lang="en-US" dirty="0">
                <a:latin typeface="D-DIN" panose="020B0504030202030204" pitchFamily="34" charset="0"/>
              </a:rPr>
              <a:t>Determination of optimal positioning of technological devices such as</a:t>
            </a:r>
          </a:p>
          <a:p>
            <a:r>
              <a:rPr lang="en-US" dirty="0">
                <a:latin typeface="D-DIN" panose="020B0504030202030204" pitchFamily="34" charset="0"/>
              </a:rPr>
              <a:t>	- Strand electro-magnetic stirrers</a:t>
            </a:r>
          </a:p>
          <a:p>
            <a:r>
              <a:rPr lang="en-US" dirty="0">
                <a:latin typeface="D-DIN" panose="020B0504030202030204" pitchFamily="34" charset="0"/>
              </a:rPr>
              <a:t>    	- Final electro-magnetic stirrers</a:t>
            </a:r>
          </a:p>
          <a:p>
            <a:r>
              <a:rPr lang="en-US" dirty="0">
                <a:latin typeface="D-DIN" panose="020B0504030202030204" pitchFamily="34" charset="0"/>
              </a:rPr>
              <a:t>    	- Mechanical or thermal soft-reduction</a:t>
            </a:r>
          </a:p>
          <a:p>
            <a:r>
              <a:rPr lang="en-US" dirty="0">
                <a:latin typeface="D-DIN" panose="020B0504030202030204" pitchFamily="34" charset="0"/>
              </a:rPr>
              <a:t>    	- Soft-cooling tunnels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68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23</a:t>
            </a:fld>
            <a:endParaRPr lang="en-US"/>
          </a:p>
        </p:txBody>
      </p:sp>
    </p:spTree>
    <p:extLst>
      <p:ext uri="{BB962C8B-B14F-4D97-AF65-F5344CB8AC3E}">
        <p14:creationId xmlns:p14="http://schemas.microsoft.com/office/powerpoint/2010/main" val="264216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24</a:t>
            </a:fld>
            <a:endParaRPr lang="en-US"/>
          </a:p>
        </p:txBody>
      </p:sp>
    </p:spTree>
    <p:extLst>
      <p:ext uri="{BB962C8B-B14F-4D97-AF65-F5344CB8AC3E}">
        <p14:creationId xmlns:p14="http://schemas.microsoft.com/office/powerpoint/2010/main" val="2616887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25</a:t>
            </a:fld>
            <a:endParaRPr lang="en-US"/>
          </a:p>
        </p:txBody>
      </p:sp>
    </p:spTree>
    <p:extLst>
      <p:ext uri="{BB962C8B-B14F-4D97-AF65-F5344CB8AC3E}">
        <p14:creationId xmlns:p14="http://schemas.microsoft.com/office/powerpoint/2010/main" val="3820737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26</a:t>
            </a:fld>
            <a:endParaRPr lang="en-US"/>
          </a:p>
        </p:txBody>
      </p:sp>
    </p:spTree>
    <p:extLst>
      <p:ext uri="{BB962C8B-B14F-4D97-AF65-F5344CB8AC3E}">
        <p14:creationId xmlns:p14="http://schemas.microsoft.com/office/powerpoint/2010/main" val="1184916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27</a:t>
            </a:fld>
            <a:endParaRPr lang="en-US"/>
          </a:p>
        </p:txBody>
      </p:sp>
    </p:spTree>
    <p:extLst>
      <p:ext uri="{BB962C8B-B14F-4D97-AF65-F5344CB8AC3E}">
        <p14:creationId xmlns:p14="http://schemas.microsoft.com/office/powerpoint/2010/main" val="8434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digitize and transform metallurgical processes in software that creates added valve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694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28</a:t>
            </a:fld>
            <a:endParaRPr lang="en-US"/>
          </a:p>
        </p:txBody>
      </p:sp>
    </p:spTree>
    <p:extLst>
      <p:ext uri="{BB962C8B-B14F-4D97-AF65-F5344CB8AC3E}">
        <p14:creationId xmlns:p14="http://schemas.microsoft.com/office/powerpoint/2010/main" val="114688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29</a:t>
            </a:fld>
            <a:endParaRPr lang="en-US"/>
          </a:p>
        </p:txBody>
      </p:sp>
    </p:spTree>
    <p:extLst>
      <p:ext uri="{BB962C8B-B14F-4D97-AF65-F5344CB8AC3E}">
        <p14:creationId xmlns:p14="http://schemas.microsoft.com/office/powerpoint/2010/main" val="22133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30</a:t>
            </a:fld>
            <a:endParaRPr lang="en-US"/>
          </a:p>
        </p:txBody>
      </p:sp>
    </p:spTree>
    <p:extLst>
      <p:ext uri="{BB962C8B-B14F-4D97-AF65-F5344CB8AC3E}">
        <p14:creationId xmlns:p14="http://schemas.microsoft.com/office/powerpoint/2010/main" val="2308392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31</a:t>
            </a:fld>
            <a:endParaRPr lang="en-US"/>
          </a:p>
        </p:txBody>
      </p:sp>
    </p:spTree>
    <p:extLst>
      <p:ext uri="{BB962C8B-B14F-4D97-AF65-F5344CB8AC3E}">
        <p14:creationId xmlns:p14="http://schemas.microsoft.com/office/powerpoint/2010/main" val="351935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32</a:t>
            </a:fld>
            <a:endParaRPr lang="en-US"/>
          </a:p>
        </p:txBody>
      </p:sp>
    </p:spTree>
    <p:extLst>
      <p:ext uri="{BB962C8B-B14F-4D97-AF65-F5344CB8AC3E}">
        <p14:creationId xmlns:p14="http://schemas.microsoft.com/office/powerpoint/2010/main" val="2239990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34</a:t>
            </a:fld>
            <a:endParaRPr lang="en-US"/>
          </a:p>
        </p:txBody>
      </p:sp>
    </p:spTree>
    <p:extLst>
      <p:ext uri="{BB962C8B-B14F-4D97-AF65-F5344CB8AC3E}">
        <p14:creationId xmlns:p14="http://schemas.microsoft.com/office/powerpoint/2010/main" val="1365555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35</a:t>
            </a:fld>
            <a:endParaRPr lang="en-US"/>
          </a:p>
        </p:txBody>
      </p:sp>
    </p:spTree>
    <p:extLst>
      <p:ext uri="{BB962C8B-B14F-4D97-AF65-F5344CB8AC3E}">
        <p14:creationId xmlns:p14="http://schemas.microsoft.com/office/powerpoint/2010/main" val="634836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36</a:t>
            </a:fld>
            <a:endParaRPr lang="en-US"/>
          </a:p>
        </p:txBody>
      </p:sp>
    </p:spTree>
    <p:extLst>
      <p:ext uri="{BB962C8B-B14F-4D97-AF65-F5344CB8AC3E}">
        <p14:creationId xmlns:p14="http://schemas.microsoft.com/office/powerpoint/2010/main" val="3885375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37</a:t>
            </a:fld>
            <a:endParaRPr lang="en-US"/>
          </a:p>
        </p:txBody>
      </p:sp>
    </p:spTree>
    <p:extLst>
      <p:ext uri="{BB962C8B-B14F-4D97-AF65-F5344CB8AC3E}">
        <p14:creationId xmlns:p14="http://schemas.microsoft.com/office/powerpoint/2010/main" val="904734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38</a:t>
            </a:fld>
            <a:endParaRPr lang="en-US"/>
          </a:p>
        </p:txBody>
      </p:sp>
    </p:spTree>
    <p:extLst>
      <p:ext uri="{BB962C8B-B14F-4D97-AF65-F5344CB8AC3E}">
        <p14:creationId xmlns:p14="http://schemas.microsoft.com/office/powerpoint/2010/main" val="282558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16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39</a:t>
            </a:fld>
            <a:endParaRPr lang="en-US"/>
          </a:p>
        </p:txBody>
      </p:sp>
    </p:spTree>
    <p:extLst>
      <p:ext uri="{BB962C8B-B14F-4D97-AF65-F5344CB8AC3E}">
        <p14:creationId xmlns:p14="http://schemas.microsoft.com/office/powerpoint/2010/main" val="2883495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40</a:t>
            </a:fld>
            <a:endParaRPr lang="en-US"/>
          </a:p>
        </p:txBody>
      </p:sp>
    </p:spTree>
    <p:extLst>
      <p:ext uri="{BB962C8B-B14F-4D97-AF65-F5344CB8AC3E}">
        <p14:creationId xmlns:p14="http://schemas.microsoft.com/office/powerpoint/2010/main" val="1146673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42</a:t>
            </a:fld>
            <a:endParaRPr lang="en-US"/>
          </a:p>
        </p:txBody>
      </p:sp>
    </p:spTree>
    <p:extLst>
      <p:ext uri="{BB962C8B-B14F-4D97-AF65-F5344CB8AC3E}">
        <p14:creationId xmlns:p14="http://schemas.microsoft.com/office/powerpoint/2010/main" val="1125496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43</a:t>
            </a:fld>
            <a:endParaRPr lang="en-US"/>
          </a:p>
        </p:txBody>
      </p:sp>
    </p:spTree>
    <p:extLst>
      <p:ext uri="{BB962C8B-B14F-4D97-AF65-F5344CB8AC3E}">
        <p14:creationId xmlns:p14="http://schemas.microsoft.com/office/powerpoint/2010/main" val="58615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Computational Metallurgy software have </a:t>
            </a:r>
            <a:r>
              <a:rPr lang="en-US" dirty="0" err="1"/>
              <a:t>beefits</a:t>
            </a:r>
            <a:r>
              <a:rPr lang="en-US" dirty="0"/>
              <a:t> like :</a:t>
            </a:r>
          </a:p>
          <a:p>
            <a:r>
              <a:rPr lang="en-US" dirty="0"/>
              <a:t>Optimization of material cost</a:t>
            </a:r>
          </a:p>
          <a:p>
            <a:r>
              <a:rPr lang="en-US" dirty="0"/>
              <a:t>Reduced energy consumption</a:t>
            </a:r>
          </a:p>
          <a:p>
            <a:r>
              <a:rPr lang="en-US" dirty="0"/>
              <a:t>Ensure quality </a:t>
            </a:r>
          </a:p>
          <a:p>
            <a:r>
              <a:rPr lang="en-US" dirty="0"/>
              <a:t>Reduce treatment time</a:t>
            </a:r>
          </a:p>
          <a:p>
            <a:r>
              <a:rPr lang="en-US" dirty="0"/>
              <a:t>Reduce rejections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99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screen hot of typical treatment recipe for steel 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07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8</a:t>
            </a:fld>
            <a:endParaRPr lang="en-US"/>
          </a:p>
        </p:txBody>
      </p:sp>
    </p:spTree>
    <p:extLst>
      <p:ext uri="{BB962C8B-B14F-4D97-AF65-F5344CB8AC3E}">
        <p14:creationId xmlns:p14="http://schemas.microsoft.com/office/powerpoint/2010/main" val="96302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D97749D-2D97-410F-B77E-CE20415E1894}" type="slidenum">
              <a:rPr lang="en-US" smtClean="0"/>
              <a:t>14</a:t>
            </a:fld>
            <a:endParaRPr lang="en-US"/>
          </a:p>
        </p:txBody>
      </p:sp>
    </p:spTree>
    <p:extLst>
      <p:ext uri="{BB962C8B-B14F-4D97-AF65-F5344CB8AC3E}">
        <p14:creationId xmlns:p14="http://schemas.microsoft.com/office/powerpoint/2010/main" val="132258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D-DIN" panose="020B0504030202030204" pitchFamily="34" charset="0"/>
              </a:rPr>
              <a:t>Depending on the alloy content of the grade to be produced, the share of raw material costs (scrap, alloying materials and metals) can be up to 60% of the total production costs . In order to minimize raw material costs and to avoid deviations from analyses, the RMO software application offers the opportunity to determine the demand for raw materials for the planned material mix of a production period.</a:t>
            </a:r>
            <a:endParaRPr lang="de-AT" dirty="0">
              <a:latin typeface="D-DIN" panose="020B050403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23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latin typeface="D-DIN" panose="020B0504030202030204" pitchFamily="34" charset="0"/>
              </a:rPr>
              <a:t>The off-line model calculates the melting of the scrap (fraction of solid and liquid), the melt temperature as well as the chemical composition of melt and slag based on a definable melting pattern and the charged scrap type and mass. The on-line model calculates the parameters mentioned above based on real data recorded during the process.</a:t>
            </a:r>
            <a:endParaRPr lang="de-AT" dirty="0">
              <a:solidFill>
                <a:prstClr val="black"/>
              </a:solidFill>
              <a:latin typeface="D-DIN" panose="020B050403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12F0B-5FEE-4498-A0A9-56917ABCFDFA}" type="slidenum">
              <a:rPr kumimoji="0" lang="de-A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259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 Title Slide">
    <p:bg>
      <p:bgRef idx="1001">
        <a:schemeClr val="bg2"/>
      </p:bgRef>
    </p:bg>
    <p:spTree>
      <p:nvGrpSpPr>
        <p:cNvPr id="1" name=""/>
        <p:cNvGrpSpPr/>
        <p:nvPr/>
      </p:nvGrpSpPr>
      <p:grpSpPr>
        <a:xfrm>
          <a:off x="0" y="0"/>
          <a:ext cx="0" cy="0"/>
          <a:chOff x="0" y="0"/>
          <a:chExt cx="0" cy="0"/>
        </a:xfrm>
      </p:grpSpPr>
      <p:sp>
        <p:nvSpPr>
          <p:cNvPr id="12" name="Rechteck 3">
            <a:extLst>
              <a:ext uri="{FF2B5EF4-FFF2-40B4-BE49-F238E27FC236}">
                <a16:creationId xmlns:a16="http://schemas.microsoft.com/office/drawing/2014/main" id="{F526025E-C833-F865-FCA4-D4D4925EB858}"/>
              </a:ext>
            </a:extLst>
          </p:cNvPr>
          <p:cNvSpPr/>
          <p:nvPr userDrawn="1"/>
        </p:nvSpPr>
        <p:spPr>
          <a:xfrm>
            <a:off x="1045633" y="2345267"/>
            <a:ext cx="72000" cy="2628000"/>
          </a:xfrm>
          <a:prstGeom prst="rect">
            <a:avLst/>
          </a:prstGeom>
          <a:solidFill>
            <a:srgbClr val="08B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9" name="Grafik 4">
            <a:extLst>
              <a:ext uri="{FF2B5EF4-FFF2-40B4-BE49-F238E27FC236}">
                <a16:creationId xmlns:a16="http://schemas.microsoft.com/office/drawing/2014/main" id="{ECF63789-FBDB-7978-B5E6-C4D6E0C854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7666" y="349895"/>
            <a:ext cx="2717175" cy="844204"/>
          </a:xfrm>
          <a:prstGeom prst="rect">
            <a:avLst/>
          </a:prstGeom>
        </p:spPr>
      </p:pic>
      <p:sp>
        <p:nvSpPr>
          <p:cNvPr id="23" name="Text Placeholder 22">
            <a:extLst>
              <a:ext uri="{FF2B5EF4-FFF2-40B4-BE49-F238E27FC236}">
                <a16:creationId xmlns:a16="http://schemas.microsoft.com/office/drawing/2014/main" id="{92299381-746B-921A-BC00-688A630248DF}"/>
              </a:ext>
            </a:extLst>
          </p:cNvPr>
          <p:cNvSpPr>
            <a:spLocks noGrp="1"/>
          </p:cNvSpPr>
          <p:nvPr>
            <p:ph type="body" sz="quarter" idx="15" hasCustomPrompt="1"/>
          </p:nvPr>
        </p:nvSpPr>
        <p:spPr>
          <a:xfrm>
            <a:off x="1237721" y="4733925"/>
            <a:ext cx="9908117" cy="373063"/>
          </a:xfrm>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Version XX | 20YY</a:t>
            </a:r>
          </a:p>
        </p:txBody>
      </p:sp>
      <p:sp>
        <p:nvSpPr>
          <p:cNvPr id="27" name="Text Placeholder 26">
            <a:extLst>
              <a:ext uri="{FF2B5EF4-FFF2-40B4-BE49-F238E27FC236}">
                <a16:creationId xmlns:a16="http://schemas.microsoft.com/office/drawing/2014/main" id="{D44DAB79-FAE8-ACC4-E416-9EE949F49583}"/>
              </a:ext>
            </a:extLst>
          </p:cNvPr>
          <p:cNvSpPr>
            <a:spLocks noGrp="1"/>
          </p:cNvSpPr>
          <p:nvPr>
            <p:ph type="body" sz="quarter" idx="16" hasCustomPrompt="1"/>
          </p:nvPr>
        </p:nvSpPr>
        <p:spPr>
          <a:xfrm>
            <a:off x="1238250" y="2344737"/>
            <a:ext cx="9907200" cy="892800"/>
          </a:xfrm>
        </p:spPr>
        <p:txBody>
          <a:bodyPr>
            <a:normAutofit/>
          </a:bodyPr>
          <a:lstStyle>
            <a:lvl1pPr marL="0" indent="0">
              <a:buNone/>
              <a:defRPr sz="5400" b="1" cap="all" baseline="0"/>
            </a:lvl1pPr>
          </a:lstStyle>
          <a:p>
            <a:pPr lvl="0"/>
            <a:r>
              <a:rPr lang="en-US" dirty="0"/>
              <a:t>ADD TITLE</a:t>
            </a:r>
          </a:p>
        </p:txBody>
      </p:sp>
      <p:sp>
        <p:nvSpPr>
          <p:cNvPr id="29" name="Text Placeholder 28">
            <a:extLst>
              <a:ext uri="{FF2B5EF4-FFF2-40B4-BE49-F238E27FC236}">
                <a16:creationId xmlns:a16="http://schemas.microsoft.com/office/drawing/2014/main" id="{04F41F25-3407-D6C7-3BFF-8ED1CE66A889}"/>
              </a:ext>
            </a:extLst>
          </p:cNvPr>
          <p:cNvSpPr>
            <a:spLocks noGrp="1"/>
          </p:cNvSpPr>
          <p:nvPr>
            <p:ph type="body" sz="quarter" idx="17" hasCustomPrompt="1"/>
          </p:nvPr>
        </p:nvSpPr>
        <p:spPr>
          <a:xfrm>
            <a:off x="1238250" y="3252153"/>
            <a:ext cx="8220204" cy="572400"/>
          </a:xfrm>
        </p:spPr>
        <p:txBody>
          <a:bodyPr>
            <a:normAutofit/>
          </a:bodyPr>
          <a:lstStyle>
            <a:lvl1pPr marL="0" indent="0">
              <a:buNone/>
              <a:defRPr sz="2000"/>
            </a:lvl1pPr>
          </a:lstStyle>
          <a:p>
            <a:pPr lvl="0"/>
            <a:r>
              <a:rPr lang="en-US" dirty="0"/>
              <a:t>Subtitle</a:t>
            </a:r>
          </a:p>
        </p:txBody>
      </p:sp>
    </p:spTree>
    <p:extLst>
      <p:ext uri="{BB962C8B-B14F-4D97-AF65-F5344CB8AC3E}">
        <p14:creationId xmlns:p14="http://schemas.microsoft.com/office/powerpoint/2010/main" val="2500331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black Content 2">
    <p:bg>
      <p:bgRef idx="1001">
        <a:schemeClr val="bg2"/>
      </p:bgRef>
    </p:bg>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
        <p:nvSpPr>
          <p:cNvPr id="2" name="Text Placeholder 20">
            <a:extLst>
              <a:ext uri="{FF2B5EF4-FFF2-40B4-BE49-F238E27FC236}">
                <a16:creationId xmlns:a16="http://schemas.microsoft.com/office/drawing/2014/main" id="{E384FBDE-32C0-3132-71AC-9A0D3E988A5B}"/>
              </a:ext>
            </a:extLst>
          </p:cNvPr>
          <p:cNvSpPr>
            <a:spLocks noGrp="1"/>
          </p:cNvSpPr>
          <p:nvPr>
            <p:ph type="body" sz="quarter" idx="20" hasCustomPrompt="1"/>
          </p:nvPr>
        </p:nvSpPr>
        <p:spPr>
          <a:xfrm>
            <a:off x="6096000" y="1412876"/>
            <a:ext cx="5762625" cy="365125"/>
          </a:xfrm>
        </p:spPr>
        <p:txBody>
          <a:bodyPr>
            <a:noAutofit/>
          </a:bodyPr>
          <a:lstStyle>
            <a:lvl1pPr marL="0" indent="0">
              <a:buNone/>
              <a:defRPr sz="1800" b="1" cap="all" baseline="0"/>
            </a:lvl1pPr>
          </a:lstStyle>
          <a:p>
            <a:pPr lvl="0"/>
            <a:r>
              <a:rPr lang="en-US" dirty="0"/>
              <a:t>SUBTITLE</a:t>
            </a:r>
          </a:p>
        </p:txBody>
      </p:sp>
      <p:cxnSp>
        <p:nvCxnSpPr>
          <p:cNvPr id="3" name="Gerader Verbinder 67">
            <a:extLst>
              <a:ext uri="{FF2B5EF4-FFF2-40B4-BE49-F238E27FC236}">
                <a16:creationId xmlns:a16="http://schemas.microsoft.com/office/drawing/2014/main" id="{FC9EE1B8-04BE-1E37-093D-3CA8A85ED490}"/>
              </a:ext>
            </a:extLst>
          </p:cNvPr>
          <p:cNvCxnSpPr/>
          <p:nvPr userDrawn="1"/>
        </p:nvCxnSpPr>
        <p:spPr>
          <a:xfrm>
            <a:off x="6193442" y="1777444"/>
            <a:ext cx="4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0742"/>
      </p:ext>
    </p:extLst>
  </p:cSld>
  <p:clrMapOvr>
    <a:overrideClrMapping bg1="dk1" tx1="lt1" bg2="dk2" tx2="lt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black Content 3">
    <p:bg>
      <p:bgRef idx="1001">
        <a:schemeClr val="bg2"/>
      </p:bgRef>
    </p:bg>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Tree>
    <p:extLst>
      <p:ext uri="{BB962C8B-B14F-4D97-AF65-F5344CB8AC3E}">
        <p14:creationId xmlns:p14="http://schemas.microsoft.com/office/powerpoint/2010/main" val="604999480"/>
      </p:ext>
    </p:extLst>
  </p:cSld>
  <p:clrMapOvr>
    <a:overrideClrMapping bg1="dk1" tx1="lt1" bg2="dk2" tx2="lt2" accent1="accent1" accent2="accent2" accent3="accent3" accent4="accent4" accent5="accent5" accent6="accent6" hlink="hlink" folHlink="folHlink"/>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Closing Slide">
    <p:bg>
      <p:bgRef idx="1001">
        <a:schemeClr val="bg2"/>
      </p:bgRef>
    </p:bg>
    <p:spTree>
      <p:nvGrpSpPr>
        <p:cNvPr id="1" name=""/>
        <p:cNvGrpSpPr/>
        <p:nvPr/>
      </p:nvGrpSpPr>
      <p:grpSpPr>
        <a:xfrm>
          <a:off x="0" y="0"/>
          <a:ext cx="0" cy="0"/>
          <a:chOff x="0" y="0"/>
          <a:chExt cx="0" cy="0"/>
        </a:xfrm>
      </p:grpSpPr>
      <p:pic>
        <p:nvPicPr>
          <p:cNvPr id="19" name="Grafik 4">
            <a:extLst>
              <a:ext uri="{FF2B5EF4-FFF2-40B4-BE49-F238E27FC236}">
                <a16:creationId xmlns:a16="http://schemas.microsoft.com/office/drawing/2014/main" id="{ECF63789-FBDB-7978-B5E6-C4D6E0C854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7666" y="349895"/>
            <a:ext cx="2717175" cy="844204"/>
          </a:xfrm>
          <a:prstGeom prst="rect">
            <a:avLst/>
          </a:prstGeom>
        </p:spPr>
      </p:pic>
      <p:sp>
        <p:nvSpPr>
          <p:cNvPr id="27" name="Text Placeholder 26">
            <a:extLst>
              <a:ext uri="{FF2B5EF4-FFF2-40B4-BE49-F238E27FC236}">
                <a16:creationId xmlns:a16="http://schemas.microsoft.com/office/drawing/2014/main" id="{D44DAB79-FAE8-ACC4-E416-9EE949F49583}"/>
              </a:ext>
            </a:extLst>
          </p:cNvPr>
          <p:cNvSpPr>
            <a:spLocks noGrp="1"/>
          </p:cNvSpPr>
          <p:nvPr>
            <p:ph type="body" sz="quarter" idx="16" hasCustomPrompt="1"/>
          </p:nvPr>
        </p:nvSpPr>
        <p:spPr>
          <a:xfrm>
            <a:off x="342899" y="1695450"/>
            <a:ext cx="11511941" cy="1970712"/>
          </a:xfrm>
        </p:spPr>
        <p:txBody>
          <a:bodyPr anchor="b">
            <a:normAutofit/>
          </a:bodyPr>
          <a:lstStyle>
            <a:lvl1pPr marL="0" indent="0">
              <a:buNone/>
              <a:defRPr sz="8000" b="1" cap="none" baseline="0"/>
            </a:lvl1pPr>
          </a:lstStyle>
          <a:p>
            <a:pPr lvl="0"/>
            <a:r>
              <a:rPr lang="en-US" dirty="0"/>
              <a:t>call to action</a:t>
            </a:r>
          </a:p>
        </p:txBody>
      </p:sp>
      <p:sp>
        <p:nvSpPr>
          <p:cNvPr id="29" name="Text Placeholder 28">
            <a:extLst>
              <a:ext uri="{FF2B5EF4-FFF2-40B4-BE49-F238E27FC236}">
                <a16:creationId xmlns:a16="http://schemas.microsoft.com/office/drawing/2014/main" id="{04F41F25-3407-D6C7-3BFF-8ED1CE66A889}"/>
              </a:ext>
            </a:extLst>
          </p:cNvPr>
          <p:cNvSpPr>
            <a:spLocks noGrp="1"/>
          </p:cNvSpPr>
          <p:nvPr>
            <p:ph type="body" sz="quarter" idx="17" hasCustomPrompt="1"/>
          </p:nvPr>
        </p:nvSpPr>
        <p:spPr>
          <a:xfrm>
            <a:off x="342899" y="3937953"/>
            <a:ext cx="11511940" cy="424497"/>
          </a:xfrm>
        </p:spPr>
        <p:txBody>
          <a:bodyPr>
            <a:normAutofit/>
          </a:bodyPr>
          <a:lstStyle>
            <a:lvl1pPr marL="0" indent="0">
              <a:buNone/>
              <a:defRPr sz="2000"/>
            </a:lvl1pPr>
          </a:lstStyle>
          <a:p>
            <a:pPr lvl="0"/>
            <a:r>
              <a:rPr lang="en-US" dirty="0"/>
              <a:t>For inquiries, reach out to:</a:t>
            </a:r>
          </a:p>
        </p:txBody>
      </p:sp>
      <p:sp>
        <p:nvSpPr>
          <p:cNvPr id="3" name="Text Placeholder 2">
            <a:extLst>
              <a:ext uri="{FF2B5EF4-FFF2-40B4-BE49-F238E27FC236}">
                <a16:creationId xmlns:a16="http://schemas.microsoft.com/office/drawing/2014/main" id="{815724D4-A73A-0CB4-1CA7-442058D26BB2}"/>
              </a:ext>
            </a:extLst>
          </p:cNvPr>
          <p:cNvSpPr>
            <a:spLocks noGrp="1"/>
          </p:cNvSpPr>
          <p:nvPr>
            <p:ph type="body" sz="quarter" idx="18" hasCustomPrompt="1"/>
          </p:nvPr>
        </p:nvSpPr>
        <p:spPr>
          <a:xfrm>
            <a:off x="342900" y="4943475"/>
            <a:ext cx="5753100" cy="304800"/>
          </a:xfrm>
        </p:spPr>
        <p:txBody>
          <a:bodyPr lIns="90000" tIns="0" rIns="0" bIns="0">
            <a:normAutofit/>
          </a:bodyPr>
          <a:lstStyle>
            <a:lvl1pPr marL="0" indent="0">
              <a:buNone/>
              <a:defRPr sz="1800" b="0"/>
            </a:lvl1pPr>
          </a:lstStyle>
          <a:p>
            <a:pPr lvl="0"/>
            <a:r>
              <a:rPr lang="en-US" dirty="0"/>
              <a:t>Position</a:t>
            </a:r>
          </a:p>
          <a:p>
            <a:pPr lvl="0"/>
            <a:endParaRPr lang="en-US" dirty="0"/>
          </a:p>
        </p:txBody>
      </p:sp>
      <p:sp>
        <p:nvSpPr>
          <p:cNvPr id="5" name="Text Placeholder 4">
            <a:extLst>
              <a:ext uri="{FF2B5EF4-FFF2-40B4-BE49-F238E27FC236}">
                <a16:creationId xmlns:a16="http://schemas.microsoft.com/office/drawing/2014/main" id="{5012EC4D-800D-38C6-7FD2-2E96B9EA6179}"/>
              </a:ext>
            </a:extLst>
          </p:cNvPr>
          <p:cNvSpPr>
            <a:spLocks noGrp="1"/>
          </p:cNvSpPr>
          <p:nvPr>
            <p:ph type="body" sz="quarter" idx="19" hasCustomPrompt="1"/>
          </p:nvPr>
        </p:nvSpPr>
        <p:spPr>
          <a:xfrm>
            <a:off x="342900" y="4591050"/>
            <a:ext cx="5753100" cy="304800"/>
          </a:xfrm>
        </p:spPr>
        <p:txBody>
          <a:bodyPr>
            <a:normAutofit/>
          </a:bodyPr>
          <a:lstStyle>
            <a:lvl1pPr marL="0" indent="0">
              <a:buNone/>
              <a:defRPr sz="1800" b="1" cap="all" baseline="0"/>
            </a:lvl1pPr>
          </a:lstStyle>
          <a:p>
            <a:pPr lvl="0"/>
            <a:r>
              <a:rPr lang="en-US" sz="1800" dirty="0"/>
              <a:t>Contact Person Name</a:t>
            </a:r>
            <a:endParaRPr lang="en-US" dirty="0"/>
          </a:p>
        </p:txBody>
      </p:sp>
      <p:sp>
        <p:nvSpPr>
          <p:cNvPr id="7" name="Text Placeholder 2">
            <a:extLst>
              <a:ext uri="{FF2B5EF4-FFF2-40B4-BE49-F238E27FC236}">
                <a16:creationId xmlns:a16="http://schemas.microsoft.com/office/drawing/2014/main" id="{5BC0E49A-B148-9AB7-F7CD-9FB9E2E61306}"/>
              </a:ext>
            </a:extLst>
          </p:cNvPr>
          <p:cNvSpPr>
            <a:spLocks noGrp="1"/>
          </p:cNvSpPr>
          <p:nvPr>
            <p:ph type="body" sz="quarter" idx="20" hasCustomPrompt="1"/>
          </p:nvPr>
        </p:nvSpPr>
        <p:spPr>
          <a:xfrm>
            <a:off x="342899" y="5581650"/>
            <a:ext cx="5753100" cy="304800"/>
          </a:xfrm>
        </p:spPr>
        <p:txBody>
          <a:bodyPr lIns="90000" tIns="0" rIns="0" bIns="0">
            <a:normAutofit/>
          </a:bodyPr>
          <a:lstStyle>
            <a:lvl1pPr marL="0" indent="0">
              <a:buNone/>
              <a:defRPr sz="1800" b="0"/>
            </a:lvl1pPr>
          </a:lstStyle>
          <a:p>
            <a:pPr lvl="0"/>
            <a:r>
              <a:rPr lang="en-US" dirty="0"/>
              <a:t>E-Mail Address</a:t>
            </a:r>
          </a:p>
        </p:txBody>
      </p:sp>
      <p:sp>
        <p:nvSpPr>
          <p:cNvPr id="8" name="Text Placeholder 2">
            <a:extLst>
              <a:ext uri="{FF2B5EF4-FFF2-40B4-BE49-F238E27FC236}">
                <a16:creationId xmlns:a16="http://schemas.microsoft.com/office/drawing/2014/main" id="{A9D2B935-EAB2-CC8D-0EB5-5ACA74CBCDE0}"/>
              </a:ext>
            </a:extLst>
          </p:cNvPr>
          <p:cNvSpPr>
            <a:spLocks noGrp="1"/>
          </p:cNvSpPr>
          <p:nvPr>
            <p:ph type="body" sz="quarter" idx="21" hasCustomPrompt="1"/>
          </p:nvPr>
        </p:nvSpPr>
        <p:spPr>
          <a:xfrm>
            <a:off x="342899" y="5886450"/>
            <a:ext cx="5753100" cy="304800"/>
          </a:xfrm>
        </p:spPr>
        <p:txBody>
          <a:bodyPr lIns="90000" tIns="0" rIns="0" bIns="0">
            <a:normAutofit/>
          </a:bodyPr>
          <a:lstStyle>
            <a:lvl1pPr marL="0" indent="0">
              <a:buNone/>
              <a:defRPr sz="1800" b="0"/>
            </a:lvl1pPr>
          </a:lstStyle>
          <a:p>
            <a:pPr lvl="0"/>
            <a:r>
              <a:rPr lang="en-US" dirty="0"/>
              <a:t>Contact Number</a:t>
            </a:r>
          </a:p>
          <a:p>
            <a:pPr lvl="0"/>
            <a:endParaRPr lang="en-US" dirty="0"/>
          </a:p>
        </p:txBody>
      </p:sp>
    </p:spTree>
    <p:extLst>
      <p:ext uri="{BB962C8B-B14F-4D97-AF65-F5344CB8AC3E}">
        <p14:creationId xmlns:p14="http://schemas.microsoft.com/office/powerpoint/2010/main" val="3991125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39077-8883-4938-B012-005CA90948F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4287E89D-400E-4423-A63D-F62E33B08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CE8E8B0-F915-4043-B4F3-F437ED825704}"/>
              </a:ext>
            </a:extLst>
          </p:cNvPr>
          <p:cNvSpPr>
            <a:spLocks noGrp="1"/>
          </p:cNvSpPr>
          <p:nvPr>
            <p:ph type="dt" sz="half" idx="10"/>
          </p:nvPr>
        </p:nvSpPr>
        <p:spPr/>
        <p:txBody>
          <a:bodyPr/>
          <a:lstStyle/>
          <a:p>
            <a:fld id="{2465457D-FFEC-4DCA-8CAD-BE861774736F}" type="datetimeFigureOut">
              <a:rPr lang="de-AT" smtClean="0"/>
              <a:t>01.03.2025</a:t>
            </a:fld>
            <a:endParaRPr lang="de-AT"/>
          </a:p>
        </p:txBody>
      </p:sp>
      <p:sp>
        <p:nvSpPr>
          <p:cNvPr id="5" name="Fußzeilenplatzhalter 4">
            <a:extLst>
              <a:ext uri="{FF2B5EF4-FFF2-40B4-BE49-F238E27FC236}">
                <a16:creationId xmlns:a16="http://schemas.microsoft.com/office/drawing/2014/main" id="{E2396C7A-B9C4-4A40-AE4C-852A476A3FF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43DBE30-BCFF-4431-B671-10A911D7BAB5}"/>
              </a:ext>
            </a:extLst>
          </p:cNvPr>
          <p:cNvSpPr>
            <a:spLocks noGrp="1"/>
          </p:cNvSpPr>
          <p:nvPr>
            <p:ph type="sldNum" sz="quarter" idx="12"/>
          </p:nvPr>
        </p:nvSpPr>
        <p:spPr/>
        <p:txBody>
          <a:bodyPr/>
          <a:lstStyle/>
          <a:p>
            <a:fld id="{55534885-B2C9-48C0-9217-45CE73AB07D0}" type="slidenum">
              <a:rPr lang="de-AT" smtClean="0"/>
              <a:t>‹#›</a:t>
            </a:fld>
            <a:endParaRPr lang="de-AT"/>
          </a:p>
        </p:txBody>
      </p:sp>
    </p:spTree>
    <p:extLst>
      <p:ext uri="{BB962C8B-B14F-4D97-AF65-F5344CB8AC3E}">
        <p14:creationId xmlns:p14="http://schemas.microsoft.com/office/powerpoint/2010/main" val="101863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0A2EA04-2116-499A-98FF-CE147633DD3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Tree>
    <p:extLst>
      <p:ext uri="{BB962C8B-B14F-4D97-AF65-F5344CB8AC3E}">
        <p14:creationId xmlns:p14="http://schemas.microsoft.com/office/powerpoint/2010/main" val="20735479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39077-8883-4938-B012-005CA90948F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4287E89D-400E-4423-A63D-F62E33B08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CE8E8B0-F915-4043-B4F3-F437ED825704}"/>
              </a:ext>
            </a:extLst>
          </p:cNvPr>
          <p:cNvSpPr>
            <a:spLocks noGrp="1"/>
          </p:cNvSpPr>
          <p:nvPr>
            <p:ph type="dt" sz="half" idx="10"/>
          </p:nvPr>
        </p:nvSpPr>
        <p:spPr/>
        <p:txBody>
          <a:bodyPr/>
          <a:lstStyle/>
          <a:p>
            <a:fld id="{2465457D-FFEC-4DCA-8CAD-BE861774736F}" type="datetimeFigureOut">
              <a:rPr lang="de-AT" smtClean="0"/>
              <a:t>01.03.2025</a:t>
            </a:fld>
            <a:endParaRPr lang="de-AT"/>
          </a:p>
        </p:txBody>
      </p:sp>
      <p:sp>
        <p:nvSpPr>
          <p:cNvPr id="5" name="Fußzeilenplatzhalter 4">
            <a:extLst>
              <a:ext uri="{FF2B5EF4-FFF2-40B4-BE49-F238E27FC236}">
                <a16:creationId xmlns:a16="http://schemas.microsoft.com/office/drawing/2014/main" id="{E2396C7A-B9C4-4A40-AE4C-852A476A3FF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43DBE30-BCFF-4431-B671-10A911D7BAB5}"/>
              </a:ext>
            </a:extLst>
          </p:cNvPr>
          <p:cNvSpPr>
            <a:spLocks noGrp="1"/>
          </p:cNvSpPr>
          <p:nvPr>
            <p:ph type="sldNum" sz="quarter" idx="12"/>
          </p:nvPr>
        </p:nvSpPr>
        <p:spPr/>
        <p:txBody>
          <a:bodyPr/>
          <a:lstStyle/>
          <a:p>
            <a:fld id="{55534885-B2C9-48C0-9217-45CE73AB07D0}" type="slidenum">
              <a:rPr lang="de-AT" smtClean="0"/>
              <a:t>‹#›</a:t>
            </a:fld>
            <a:endParaRPr lang="de-AT"/>
          </a:p>
        </p:txBody>
      </p:sp>
    </p:spTree>
    <p:extLst>
      <p:ext uri="{BB962C8B-B14F-4D97-AF65-F5344CB8AC3E}">
        <p14:creationId xmlns:p14="http://schemas.microsoft.com/office/powerpoint/2010/main" val="61379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809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 Table of Contents">
    <p:bg>
      <p:bgRef idx="1001">
        <a:schemeClr val="bg2"/>
      </p:bgRef>
    </p:bg>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a:lvl1pPr>
            <a:lvl2pPr marL="457200" indent="0">
              <a:buNone/>
              <a:defRPr/>
            </a:lvl2pPr>
            <a:lvl3pPr marL="914400" indent="0">
              <a:buNone/>
              <a:defRPr/>
            </a:lvl3pPr>
            <a:lvl4pPr marL="1371600" indent="0">
              <a:buNone/>
              <a:defRPr/>
            </a:lvl4pPr>
            <a:lvl5pPr marL="1828800" indent="0">
              <a:buNone/>
              <a:defRPr/>
            </a:lvl5pPr>
          </a:lstStyle>
          <a:p>
            <a:pPr lvl="0"/>
            <a:r>
              <a:rPr lang="en-US" dirty="0"/>
              <a:t>TABLE OF CONTENTS</a:t>
            </a:r>
          </a:p>
        </p:txBody>
      </p:sp>
    </p:spTree>
    <p:extLst>
      <p:ext uri="{BB962C8B-B14F-4D97-AF65-F5344CB8AC3E}">
        <p14:creationId xmlns:p14="http://schemas.microsoft.com/office/powerpoint/2010/main" val="2543890265"/>
      </p:ext>
    </p:extLst>
  </p:cSld>
  <p:clrMapOvr>
    <a:overrideClrMapping bg1="dk1" tx1="lt1" bg2="dk2" tx2="lt2" accent1="accent1" accent2="accent2" accent3="accent3" accent4="accent4" accent5="accent5" accent6="accent6" hlink="hlink" folHlink="folHlink"/>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blue Section Slide ">
    <p:bg>
      <p:bgPr>
        <a:solidFill>
          <a:schemeClr val="accent1"/>
        </a:solidFill>
        <a:effectLst/>
      </p:bgPr>
    </p:bg>
    <p:spTree>
      <p:nvGrpSpPr>
        <p:cNvPr id="1" name=""/>
        <p:cNvGrpSpPr/>
        <p:nvPr/>
      </p:nvGrpSpPr>
      <p:grpSpPr>
        <a:xfrm>
          <a:off x="0" y="0"/>
          <a:ext cx="0" cy="0"/>
          <a:chOff x="0" y="0"/>
          <a:chExt cx="0" cy="0"/>
        </a:xfrm>
      </p:grpSpPr>
      <p:pic>
        <p:nvPicPr>
          <p:cNvPr id="7" name="Grafik 22">
            <a:extLst>
              <a:ext uri="{FF2B5EF4-FFF2-40B4-BE49-F238E27FC236}">
                <a16:creationId xmlns:a16="http://schemas.microsoft.com/office/drawing/2014/main" id="{B606145D-21E4-1C86-9184-2F2C4B190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89" y="235073"/>
            <a:ext cx="512624" cy="918000"/>
          </a:xfrm>
          <a:prstGeom prst="rect">
            <a:avLst/>
          </a:prstGeom>
        </p:spPr>
      </p:pic>
      <p:sp>
        <p:nvSpPr>
          <p:cNvPr id="8" name="Rechteck 30">
            <a:extLst>
              <a:ext uri="{FF2B5EF4-FFF2-40B4-BE49-F238E27FC236}">
                <a16:creationId xmlns:a16="http://schemas.microsoft.com/office/drawing/2014/main" id="{A9AB4005-0355-D259-88BB-200C2DFDB6BC}"/>
              </a:ext>
            </a:extLst>
          </p:cNvPr>
          <p:cNvSpPr/>
          <p:nvPr userDrawn="1"/>
        </p:nvSpPr>
        <p:spPr>
          <a:xfrm>
            <a:off x="791067" y="2171701"/>
            <a:ext cx="115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 Placeholder 11">
            <a:extLst>
              <a:ext uri="{FF2B5EF4-FFF2-40B4-BE49-F238E27FC236}">
                <a16:creationId xmlns:a16="http://schemas.microsoft.com/office/drawing/2014/main" id="{992D97FE-91EA-BFB4-F168-38EB74CCF448}"/>
              </a:ext>
            </a:extLst>
          </p:cNvPr>
          <p:cNvSpPr>
            <a:spLocks noGrp="1"/>
          </p:cNvSpPr>
          <p:nvPr>
            <p:ph type="body" sz="quarter" idx="14" hasCustomPrompt="1"/>
          </p:nvPr>
        </p:nvSpPr>
        <p:spPr>
          <a:xfrm>
            <a:off x="791067" y="1280251"/>
            <a:ext cx="1152000" cy="784800"/>
          </a:xfrm>
        </p:spPr>
        <p:txBody>
          <a:bodyPr lIns="0" tIns="0" rIns="0" bIns="0">
            <a:noAutofit/>
          </a:bodyPr>
          <a:lstStyle>
            <a:lvl1pPr marL="0" indent="0" algn="ctr">
              <a:buNone/>
              <a:defRPr sz="6000">
                <a:solidFill>
                  <a:schemeClr val="bg1"/>
                </a:solidFill>
              </a:defRPr>
            </a:lvl1pPr>
          </a:lstStyle>
          <a:p>
            <a:pPr lvl="0"/>
            <a:r>
              <a:rPr lang="en-US" dirty="0"/>
              <a:t>XX</a:t>
            </a:r>
          </a:p>
        </p:txBody>
      </p:sp>
      <p:sp>
        <p:nvSpPr>
          <p:cNvPr id="14" name="Text Placeholder 13">
            <a:extLst>
              <a:ext uri="{FF2B5EF4-FFF2-40B4-BE49-F238E27FC236}">
                <a16:creationId xmlns:a16="http://schemas.microsoft.com/office/drawing/2014/main" id="{53E7BEBD-C762-D46B-A5E6-F4A498452D8E}"/>
              </a:ext>
            </a:extLst>
          </p:cNvPr>
          <p:cNvSpPr>
            <a:spLocks noGrp="1"/>
          </p:cNvSpPr>
          <p:nvPr>
            <p:ph type="body" sz="quarter" idx="15" hasCustomPrompt="1"/>
          </p:nvPr>
        </p:nvSpPr>
        <p:spPr>
          <a:xfrm>
            <a:off x="790575" y="2768600"/>
            <a:ext cx="10614025" cy="2959100"/>
          </a:xfrm>
        </p:spPr>
        <p:txBody>
          <a:bodyPr>
            <a:normAutofit/>
          </a:bodyPr>
          <a:lstStyle>
            <a:lvl1pPr marL="0" indent="0">
              <a:buNone/>
              <a:defRPr sz="9000" b="1">
                <a:solidFill>
                  <a:schemeClr val="bg1"/>
                </a:solidFill>
                <a:latin typeface="+mj-lt"/>
              </a:defRPr>
            </a:lvl1pPr>
          </a:lstStyle>
          <a:p>
            <a:pPr lvl="0"/>
            <a:r>
              <a:rPr lang="en-US" dirty="0"/>
              <a:t>add section title</a:t>
            </a:r>
          </a:p>
        </p:txBody>
      </p:sp>
    </p:spTree>
    <p:extLst>
      <p:ext uri="{BB962C8B-B14F-4D97-AF65-F5344CB8AC3E}">
        <p14:creationId xmlns:p14="http://schemas.microsoft.com/office/powerpoint/2010/main" val="150908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green Section Slide">
    <p:bg>
      <p:bgPr>
        <a:solidFill>
          <a:schemeClr val="accent2"/>
        </a:solidFill>
        <a:effectLst/>
      </p:bgPr>
    </p:bg>
    <p:spTree>
      <p:nvGrpSpPr>
        <p:cNvPr id="1" name=""/>
        <p:cNvGrpSpPr/>
        <p:nvPr/>
      </p:nvGrpSpPr>
      <p:grpSpPr>
        <a:xfrm>
          <a:off x="0" y="0"/>
          <a:ext cx="0" cy="0"/>
          <a:chOff x="0" y="0"/>
          <a:chExt cx="0" cy="0"/>
        </a:xfrm>
      </p:grpSpPr>
      <p:pic>
        <p:nvPicPr>
          <p:cNvPr id="7" name="Grafik 22">
            <a:extLst>
              <a:ext uri="{FF2B5EF4-FFF2-40B4-BE49-F238E27FC236}">
                <a16:creationId xmlns:a16="http://schemas.microsoft.com/office/drawing/2014/main" id="{B606145D-21E4-1C86-9184-2F2C4B190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89" y="235073"/>
            <a:ext cx="512624" cy="918000"/>
          </a:xfrm>
          <a:prstGeom prst="rect">
            <a:avLst/>
          </a:prstGeom>
        </p:spPr>
      </p:pic>
      <p:sp>
        <p:nvSpPr>
          <p:cNvPr id="8" name="Rechteck 30">
            <a:extLst>
              <a:ext uri="{FF2B5EF4-FFF2-40B4-BE49-F238E27FC236}">
                <a16:creationId xmlns:a16="http://schemas.microsoft.com/office/drawing/2014/main" id="{A9AB4005-0355-D259-88BB-200C2DFDB6BC}"/>
              </a:ext>
            </a:extLst>
          </p:cNvPr>
          <p:cNvSpPr/>
          <p:nvPr userDrawn="1"/>
        </p:nvSpPr>
        <p:spPr>
          <a:xfrm>
            <a:off x="791067" y="2171701"/>
            <a:ext cx="115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 Placeholder 11">
            <a:extLst>
              <a:ext uri="{FF2B5EF4-FFF2-40B4-BE49-F238E27FC236}">
                <a16:creationId xmlns:a16="http://schemas.microsoft.com/office/drawing/2014/main" id="{992D97FE-91EA-BFB4-F168-38EB74CCF448}"/>
              </a:ext>
            </a:extLst>
          </p:cNvPr>
          <p:cNvSpPr>
            <a:spLocks noGrp="1"/>
          </p:cNvSpPr>
          <p:nvPr>
            <p:ph type="body" sz="quarter" idx="14" hasCustomPrompt="1"/>
          </p:nvPr>
        </p:nvSpPr>
        <p:spPr>
          <a:xfrm>
            <a:off x="791067" y="1280251"/>
            <a:ext cx="1152000" cy="784800"/>
          </a:xfrm>
        </p:spPr>
        <p:txBody>
          <a:bodyPr lIns="0" tIns="0" rIns="0" bIns="0">
            <a:noAutofit/>
          </a:bodyPr>
          <a:lstStyle>
            <a:lvl1pPr marL="0" indent="0" algn="ctr">
              <a:buNone/>
              <a:defRPr sz="6000">
                <a:solidFill>
                  <a:schemeClr val="bg1"/>
                </a:solidFill>
              </a:defRPr>
            </a:lvl1pPr>
          </a:lstStyle>
          <a:p>
            <a:pPr lvl="0"/>
            <a:r>
              <a:rPr lang="en-US" dirty="0"/>
              <a:t>XX</a:t>
            </a:r>
          </a:p>
        </p:txBody>
      </p:sp>
      <p:sp>
        <p:nvSpPr>
          <p:cNvPr id="14" name="Text Placeholder 13">
            <a:extLst>
              <a:ext uri="{FF2B5EF4-FFF2-40B4-BE49-F238E27FC236}">
                <a16:creationId xmlns:a16="http://schemas.microsoft.com/office/drawing/2014/main" id="{53E7BEBD-C762-D46B-A5E6-F4A498452D8E}"/>
              </a:ext>
            </a:extLst>
          </p:cNvPr>
          <p:cNvSpPr>
            <a:spLocks noGrp="1"/>
          </p:cNvSpPr>
          <p:nvPr>
            <p:ph type="body" sz="quarter" idx="15" hasCustomPrompt="1"/>
          </p:nvPr>
        </p:nvSpPr>
        <p:spPr>
          <a:xfrm>
            <a:off x="790575" y="2768600"/>
            <a:ext cx="10614025" cy="2959100"/>
          </a:xfrm>
        </p:spPr>
        <p:txBody>
          <a:bodyPr>
            <a:normAutofit/>
          </a:bodyPr>
          <a:lstStyle>
            <a:lvl1pPr marL="0" indent="0">
              <a:buNone/>
              <a:defRPr sz="9000" b="1">
                <a:solidFill>
                  <a:schemeClr val="bg1"/>
                </a:solidFill>
                <a:latin typeface="+mj-lt"/>
              </a:defRPr>
            </a:lvl1pPr>
          </a:lstStyle>
          <a:p>
            <a:pPr lvl="0"/>
            <a:r>
              <a:rPr lang="en-US" dirty="0"/>
              <a:t>add section title</a:t>
            </a:r>
          </a:p>
        </p:txBody>
      </p:sp>
    </p:spTree>
    <p:extLst>
      <p:ext uri="{BB962C8B-B14F-4D97-AF65-F5344CB8AC3E}">
        <p14:creationId xmlns:p14="http://schemas.microsoft.com/office/powerpoint/2010/main" val="3310254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black Section title">
    <p:bg>
      <p:bgRef idx="1001">
        <a:schemeClr val="bg2"/>
      </p:bgRef>
    </p:bg>
    <p:spTree>
      <p:nvGrpSpPr>
        <p:cNvPr id="1" name=""/>
        <p:cNvGrpSpPr/>
        <p:nvPr/>
      </p:nvGrpSpPr>
      <p:grpSpPr>
        <a:xfrm>
          <a:off x="0" y="0"/>
          <a:ext cx="0" cy="0"/>
          <a:chOff x="0" y="0"/>
          <a:chExt cx="0" cy="0"/>
        </a:xfrm>
      </p:grpSpPr>
      <p:pic>
        <p:nvPicPr>
          <p:cNvPr id="7" name="Grafik 22">
            <a:extLst>
              <a:ext uri="{FF2B5EF4-FFF2-40B4-BE49-F238E27FC236}">
                <a16:creationId xmlns:a16="http://schemas.microsoft.com/office/drawing/2014/main" id="{B606145D-21E4-1C86-9184-2F2C4B190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89" y="235073"/>
            <a:ext cx="512624" cy="918000"/>
          </a:xfrm>
          <a:prstGeom prst="rect">
            <a:avLst/>
          </a:prstGeom>
        </p:spPr>
      </p:pic>
      <p:sp>
        <p:nvSpPr>
          <p:cNvPr id="8" name="Rechteck 30">
            <a:extLst>
              <a:ext uri="{FF2B5EF4-FFF2-40B4-BE49-F238E27FC236}">
                <a16:creationId xmlns:a16="http://schemas.microsoft.com/office/drawing/2014/main" id="{A9AB4005-0355-D259-88BB-200C2DFDB6BC}"/>
              </a:ext>
            </a:extLst>
          </p:cNvPr>
          <p:cNvSpPr/>
          <p:nvPr userDrawn="1"/>
        </p:nvSpPr>
        <p:spPr>
          <a:xfrm>
            <a:off x="791067" y="2171701"/>
            <a:ext cx="115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sp>
        <p:nvSpPr>
          <p:cNvPr id="12" name="Text Placeholder 11">
            <a:extLst>
              <a:ext uri="{FF2B5EF4-FFF2-40B4-BE49-F238E27FC236}">
                <a16:creationId xmlns:a16="http://schemas.microsoft.com/office/drawing/2014/main" id="{992D97FE-91EA-BFB4-F168-38EB74CCF448}"/>
              </a:ext>
            </a:extLst>
          </p:cNvPr>
          <p:cNvSpPr>
            <a:spLocks noGrp="1"/>
          </p:cNvSpPr>
          <p:nvPr>
            <p:ph type="body" sz="quarter" idx="14" hasCustomPrompt="1"/>
          </p:nvPr>
        </p:nvSpPr>
        <p:spPr>
          <a:xfrm>
            <a:off x="791067" y="1280251"/>
            <a:ext cx="1152000" cy="784800"/>
          </a:xfrm>
        </p:spPr>
        <p:txBody>
          <a:bodyPr lIns="0" tIns="0" rIns="0" bIns="0">
            <a:noAutofit/>
          </a:bodyPr>
          <a:lstStyle>
            <a:lvl1pPr marL="0" indent="0" algn="ctr">
              <a:buNone/>
              <a:defRPr sz="6000">
                <a:solidFill>
                  <a:schemeClr val="tx1"/>
                </a:solidFill>
              </a:defRPr>
            </a:lvl1pPr>
          </a:lstStyle>
          <a:p>
            <a:pPr lvl="0"/>
            <a:r>
              <a:rPr lang="en-US" dirty="0"/>
              <a:t>XX</a:t>
            </a:r>
          </a:p>
        </p:txBody>
      </p:sp>
      <p:sp>
        <p:nvSpPr>
          <p:cNvPr id="14" name="Text Placeholder 13">
            <a:extLst>
              <a:ext uri="{FF2B5EF4-FFF2-40B4-BE49-F238E27FC236}">
                <a16:creationId xmlns:a16="http://schemas.microsoft.com/office/drawing/2014/main" id="{53E7BEBD-C762-D46B-A5E6-F4A498452D8E}"/>
              </a:ext>
            </a:extLst>
          </p:cNvPr>
          <p:cNvSpPr>
            <a:spLocks noGrp="1"/>
          </p:cNvSpPr>
          <p:nvPr>
            <p:ph type="body" sz="quarter" idx="15" hasCustomPrompt="1"/>
          </p:nvPr>
        </p:nvSpPr>
        <p:spPr>
          <a:xfrm>
            <a:off x="790575" y="2768600"/>
            <a:ext cx="10614025" cy="2959100"/>
          </a:xfrm>
        </p:spPr>
        <p:txBody>
          <a:bodyPr>
            <a:normAutofit/>
          </a:bodyPr>
          <a:lstStyle>
            <a:lvl1pPr marL="0" indent="0">
              <a:buNone/>
              <a:defRPr sz="9000" b="1">
                <a:solidFill>
                  <a:schemeClr val="tx1"/>
                </a:solidFill>
                <a:latin typeface="+mj-lt"/>
              </a:defRPr>
            </a:lvl1pPr>
          </a:lstStyle>
          <a:p>
            <a:pPr lvl="0"/>
            <a:r>
              <a:rPr lang="en-US" dirty="0"/>
              <a:t>add section title</a:t>
            </a:r>
          </a:p>
        </p:txBody>
      </p:sp>
    </p:spTree>
    <p:extLst>
      <p:ext uri="{BB962C8B-B14F-4D97-AF65-F5344CB8AC3E}">
        <p14:creationId xmlns:p14="http://schemas.microsoft.com/office/powerpoint/2010/main" val="70772145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white Content 1">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
        <p:nvSpPr>
          <p:cNvPr id="21" name="Text Placeholder 20">
            <a:extLst>
              <a:ext uri="{FF2B5EF4-FFF2-40B4-BE49-F238E27FC236}">
                <a16:creationId xmlns:a16="http://schemas.microsoft.com/office/drawing/2014/main" id="{FC025577-573C-6D88-9A14-A93227CC75E8}"/>
              </a:ext>
            </a:extLst>
          </p:cNvPr>
          <p:cNvSpPr>
            <a:spLocks noGrp="1"/>
          </p:cNvSpPr>
          <p:nvPr>
            <p:ph type="body" sz="quarter" idx="17" hasCustomPrompt="1"/>
          </p:nvPr>
        </p:nvSpPr>
        <p:spPr>
          <a:xfrm>
            <a:off x="522288" y="1412876"/>
            <a:ext cx="9840912" cy="365125"/>
          </a:xfrm>
        </p:spPr>
        <p:txBody>
          <a:bodyPr>
            <a:noAutofit/>
          </a:bodyPr>
          <a:lstStyle>
            <a:lvl1pPr marL="0" indent="0">
              <a:buNone/>
              <a:defRPr sz="1800" b="1" cap="all" baseline="0"/>
            </a:lvl1pPr>
          </a:lstStyle>
          <a:p>
            <a:pPr lvl="0"/>
            <a:r>
              <a:rPr lang="en-US" dirty="0"/>
              <a:t>SUBTITLE</a:t>
            </a:r>
          </a:p>
        </p:txBody>
      </p:sp>
      <p:cxnSp>
        <p:nvCxnSpPr>
          <p:cNvPr id="22" name="Gerader Verbinder 67">
            <a:extLst>
              <a:ext uri="{FF2B5EF4-FFF2-40B4-BE49-F238E27FC236}">
                <a16:creationId xmlns:a16="http://schemas.microsoft.com/office/drawing/2014/main" id="{B21464B5-89F7-8492-8AE5-2AD2405D4621}"/>
              </a:ext>
            </a:extLst>
          </p:cNvPr>
          <p:cNvCxnSpPr/>
          <p:nvPr userDrawn="1"/>
        </p:nvCxnSpPr>
        <p:spPr>
          <a:xfrm>
            <a:off x="619730" y="1777444"/>
            <a:ext cx="432000" cy="0"/>
          </a:xfrm>
          <a:prstGeom prst="line">
            <a:avLst/>
          </a:prstGeom>
          <a:ln w="12700">
            <a:solidFill>
              <a:srgbClr val="1B20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53785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white Content 2">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
        <p:nvSpPr>
          <p:cNvPr id="2" name="Text Placeholder 20">
            <a:extLst>
              <a:ext uri="{FF2B5EF4-FFF2-40B4-BE49-F238E27FC236}">
                <a16:creationId xmlns:a16="http://schemas.microsoft.com/office/drawing/2014/main" id="{E384FBDE-32C0-3132-71AC-9A0D3E988A5B}"/>
              </a:ext>
            </a:extLst>
          </p:cNvPr>
          <p:cNvSpPr>
            <a:spLocks noGrp="1"/>
          </p:cNvSpPr>
          <p:nvPr>
            <p:ph type="body" sz="quarter" idx="20" hasCustomPrompt="1"/>
          </p:nvPr>
        </p:nvSpPr>
        <p:spPr>
          <a:xfrm>
            <a:off x="6096000" y="1412876"/>
            <a:ext cx="5762625" cy="365125"/>
          </a:xfrm>
        </p:spPr>
        <p:txBody>
          <a:bodyPr>
            <a:noAutofit/>
          </a:bodyPr>
          <a:lstStyle>
            <a:lvl1pPr marL="0" indent="0">
              <a:buNone/>
              <a:defRPr sz="1800" b="1" cap="all" baseline="0"/>
            </a:lvl1pPr>
          </a:lstStyle>
          <a:p>
            <a:pPr lvl="0"/>
            <a:r>
              <a:rPr lang="en-US" dirty="0"/>
              <a:t>SUBTITLE</a:t>
            </a:r>
          </a:p>
        </p:txBody>
      </p:sp>
      <p:cxnSp>
        <p:nvCxnSpPr>
          <p:cNvPr id="3" name="Gerader Verbinder 67">
            <a:extLst>
              <a:ext uri="{FF2B5EF4-FFF2-40B4-BE49-F238E27FC236}">
                <a16:creationId xmlns:a16="http://schemas.microsoft.com/office/drawing/2014/main" id="{FC9EE1B8-04BE-1E37-093D-3CA8A85ED490}"/>
              </a:ext>
            </a:extLst>
          </p:cNvPr>
          <p:cNvCxnSpPr/>
          <p:nvPr userDrawn="1"/>
        </p:nvCxnSpPr>
        <p:spPr>
          <a:xfrm>
            <a:off x="6193442" y="1777444"/>
            <a:ext cx="432000" cy="0"/>
          </a:xfrm>
          <a:prstGeom prst="line">
            <a:avLst/>
          </a:prstGeom>
          <a:ln w="12700">
            <a:solidFill>
              <a:srgbClr val="1B20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85882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white Content 3">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Tree>
    <p:extLst>
      <p:ext uri="{BB962C8B-B14F-4D97-AF65-F5344CB8AC3E}">
        <p14:creationId xmlns:p14="http://schemas.microsoft.com/office/powerpoint/2010/main" val="337801815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black Content 1">
    <p:bg>
      <p:bgRef idx="1001">
        <a:schemeClr val="bg2"/>
      </p:bgRef>
    </p:bg>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C6C2356B-20DF-E759-9D00-F5A663628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9" name="Text Placeholder 8">
            <a:extLst>
              <a:ext uri="{FF2B5EF4-FFF2-40B4-BE49-F238E27FC236}">
                <a16:creationId xmlns:a16="http://schemas.microsoft.com/office/drawing/2014/main" id="{F16CC409-D03E-BBE5-405B-1733C0DC8477}"/>
              </a:ext>
            </a:extLst>
          </p:cNvPr>
          <p:cNvSpPr>
            <a:spLocks noGrp="1"/>
          </p:cNvSpPr>
          <p:nvPr>
            <p:ph type="body" sz="quarter" idx="13" hasCustomPrompt="1"/>
          </p:nvPr>
        </p:nvSpPr>
        <p:spPr>
          <a:xfrm>
            <a:off x="751644" y="273050"/>
            <a:ext cx="11199056" cy="770400"/>
          </a:xfrm>
        </p:spPr>
        <p:txBody>
          <a:bodyPr>
            <a:normAutofit/>
          </a:bodyPr>
          <a:lstStyle>
            <a:lvl1pPr marL="0" indent="0">
              <a:buNone/>
              <a:defRPr sz="4400" b="1" cap="all"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TOPIC TITLE</a:t>
            </a:r>
          </a:p>
        </p:txBody>
      </p:sp>
      <p:sp>
        <p:nvSpPr>
          <p:cNvPr id="18" name="Footer Placeholder 17">
            <a:extLst>
              <a:ext uri="{FF2B5EF4-FFF2-40B4-BE49-F238E27FC236}">
                <a16:creationId xmlns:a16="http://schemas.microsoft.com/office/drawing/2014/main" id="{D4E898B6-DA59-3B1F-4329-8B26E77578BE}"/>
              </a:ext>
            </a:extLst>
          </p:cNvPr>
          <p:cNvSpPr>
            <a:spLocks noGrp="1"/>
          </p:cNvSpPr>
          <p:nvPr>
            <p:ph type="ftr" sz="quarter" idx="15"/>
          </p:nvPr>
        </p:nvSpPr>
        <p:spPr>
          <a:xfrm>
            <a:off x="239489" y="6356350"/>
            <a:ext cx="11711211" cy="365125"/>
          </a:xfrm>
        </p:spPr>
        <p:txBody>
          <a:bodyPr/>
          <a:lstStyle>
            <a:lvl1pPr algn="r">
              <a:defRPr sz="1600" b="1">
                <a:solidFill>
                  <a:schemeClr val="tx1"/>
                </a:solidFill>
              </a:defRPr>
            </a:lvl1pPr>
          </a:lstStyle>
          <a:p>
            <a:r>
              <a:rPr lang="en-US" b="0" dirty="0"/>
              <a:t>section |</a:t>
            </a:r>
            <a:r>
              <a:rPr lang="en-US" dirty="0"/>
              <a:t> </a:t>
            </a:r>
            <a:r>
              <a:rPr lang="en-US" cap="all" dirty="0"/>
              <a:t>TOPIC TITLE</a:t>
            </a:r>
          </a:p>
        </p:txBody>
      </p:sp>
      <p:sp>
        <p:nvSpPr>
          <p:cNvPr id="19" name="Slide Number Placeholder 18">
            <a:extLst>
              <a:ext uri="{FF2B5EF4-FFF2-40B4-BE49-F238E27FC236}">
                <a16:creationId xmlns:a16="http://schemas.microsoft.com/office/drawing/2014/main" id="{BD342521-738C-4725-B410-8BCF2B4CBC35}"/>
              </a:ext>
            </a:extLst>
          </p:cNvPr>
          <p:cNvSpPr>
            <a:spLocks noGrp="1"/>
          </p:cNvSpPr>
          <p:nvPr>
            <p:ph type="sldNum" sz="quarter" idx="16"/>
          </p:nvPr>
        </p:nvSpPr>
        <p:spPr>
          <a:xfrm>
            <a:off x="239489" y="5988049"/>
            <a:ext cx="11711211" cy="365125"/>
          </a:xfrm>
        </p:spPr>
        <p:txBody>
          <a:bodyPr/>
          <a:lstStyle>
            <a:lvl1pPr>
              <a:defRPr sz="1600" b="1">
                <a:solidFill>
                  <a:schemeClr val="tx1"/>
                </a:solidFill>
              </a:defRPr>
            </a:lvl1pPr>
          </a:lstStyle>
          <a:p>
            <a:fld id="{9DFB4FA4-131A-4914-B333-1CC9E3F11BF7}" type="slidenum">
              <a:rPr lang="en-US" smtClean="0"/>
              <a:pPr/>
              <a:t>‹#›</a:t>
            </a:fld>
            <a:endParaRPr lang="en-US" dirty="0"/>
          </a:p>
        </p:txBody>
      </p:sp>
      <p:sp>
        <p:nvSpPr>
          <p:cNvPr id="21" name="Text Placeholder 20">
            <a:extLst>
              <a:ext uri="{FF2B5EF4-FFF2-40B4-BE49-F238E27FC236}">
                <a16:creationId xmlns:a16="http://schemas.microsoft.com/office/drawing/2014/main" id="{FC025577-573C-6D88-9A14-A93227CC75E8}"/>
              </a:ext>
            </a:extLst>
          </p:cNvPr>
          <p:cNvSpPr>
            <a:spLocks noGrp="1"/>
          </p:cNvSpPr>
          <p:nvPr>
            <p:ph type="body" sz="quarter" idx="17" hasCustomPrompt="1"/>
          </p:nvPr>
        </p:nvSpPr>
        <p:spPr>
          <a:xfrm>
            <a:off x="522288" y="1412876"/>
            <a:ext cx="5573712" cy="365125"/>
          </a:xfrm>
        </p:spPr>
        <p:txBody>
          <a:bodyPr>
            <a:noAutofit/>
          </a:bodyPr>
          <a:lstStyle>
            <a:lvl1pPr marL="0" indent="0">
              <a:buNone/>
              <a:defRPr sz="1800" b="1" cap="all" baseline="0"/>
            </a:lvl1pPr>
          </a:lstStyle>
          <a:p>
            <a:pPr lvl="0"/>
            <a:r>
              <a:rPr lang="en-US" dirty="0"/>
              <a:t>SUBTITLE</a:t>
            </a:r>
          </a:p>
        </p:txBody>
      </p:sp>
      <p:cxnSp>
        <p:nvCxnSpPr>
          <p:cNvPr id="22" name="Gerader Verbinder 67">
            <a:extLst>
              <a:ext uri="{FF2B5EF4-FFF2-40B4-BE49-F238E27FC236}">
                <a16:creationId xmlns:a16="http://schemas.microsoft.com/office/drawing/2014/main" id="{B21464B5-89F7-8492-8AE5-2AD2405D4621}"/>
              </a:ext>
            </a:extLst>
          </p:cNvPr>
          <p:cNvCxnSpPr/>
          <p:nvPr userDrawn="1"/>
        </p:nvCxnSpPr>
        <p:spPr>
          <a:xfrm>
            <a:off x="619730" y="1777444"/>
            <a:ext cx="4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059234"/>
      </p:ext>
    </p:extLst>
  </p:cSld>
  <p:clrMapOvr>
    <a:overrideClrMapping bg1="dk1" tx1="lt1" bg2="dk2" tx2="lt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081AD-6F93-0116-7092-A14B3A531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3625A-9D6A-4345-1A4E-DAB27869F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A0859D-1D07-3190-2DE7-BCB7BFE16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6D58E8-C90B-4623-BC24-6E38042706B4}" type="datetimeFigureOut">
              <a:rPr lang="en-US" smtClean="0"/>
              <a:t>3/1/2025</a:t>
            </a:fld>
            <a:endParaRPr lang="en-US"/>
          </a:p>
        </p:txBody>
      </p:sp>
      <p:sp>
        <p:nvSpPr>
          <p:cNvPr id="5" name="Footer Placeholder 4">
            <a:extLst>
              <a:ext uri="{FF2B5EF4-FFF2-40B4-BE49-F238E27FC236}">
                <a16:creationId xmlns:a16="http://schemas.microsoft.com/office/drawing/2014/main" id="{9EA2C268-A87E-3A11-8E10-8B43B2D6C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5B0097-3412-95E1-6476-08E13D8BD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FB4FA4-131A-4914-B333-1CC9E3F11BF7}" type="slidenum">
              <a:rPr lang="en-US" smtClean="0"/>
              <a:t>‹#›</a:t>
            </a:fld>
            <a:endParaRPr lang="en-US"/>
          </a:p>
        </p:txBody>
      </p:sp>
    </p:spTree>
    <p:extLst>
      <p:ext uri="{BB962C8B-B14F-4D97-AF65-F5344CB8AC3E}">
        <p14:creationId xmlns:p14="http://schemas.microsoft.com/office/powerpoint/2010/main" val="2872749133"/>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0" r:id="rId4"/>
    <p:sldLayoutId id="2147483661" r:id="rId5"/>
    <p:sldLayoutId id="2147483650"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6AF08A4-C923-45C3-BE81-52F3BED55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608424AE-CBF0-410F-92DF-BA1B8DB24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CB4107B-E596-4A17-96FD-C3CBBD064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5457D-FFEC-4DCA-8CAD-BE861774736F}" type="datetimeFigureOut">
              <a:rPr lang="de-AT" smtClean="0"/>
              <a:t>01.03.2025</a:t>
            </a:fld>
            <a:endParaRPr lang="de-AT"/>
          </a:p>
        </p:txBody>
      </p:sp>
      <p:sp>
        <p:nvSpPr>
          <p:cNvPr id="5" name="Fußzeilenplatzhalter 4">
            <a:extLst>
              <a:ext uri="{FF2B5EF4-FFF2-40B4-BE49-F238E27FC236}">
                <a16:creationId xmlns:a16="http://schemas.microsoft.com/office/drawing/2014/main" id="{C3938DF6-B1BF-4ADF-9096-69D84F5FE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B146EA47-4A75-4091-8BB4-0FF40DBBF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34885-B2C9-48C0-9217-45CE73AB07D0}" type="slidenum">
              <a:rPr lang="de-AT" smtClean="0"/>
              <a:t>‹#›</a:t>
            </a:fld>
            <a:endParaRPr lang="de-AT"/>
          </a:p>
        </p:txBody>
      </p:sp>
    </p:spTree>
    <p:extLst>
      <p:ext uri="{BB962C8B-B14F-4D97-AF65-F5344CB8AC3E}">
        <p14:creationId xmlns:p14="http://schemas.microsoft.com/office/powerpoint/2010/main" val="3924132301"/>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6AF08A4-C923-45C3-BE81-52F3BED55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608424AE-CBF0-410F-92DF-BA1B8DB24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CB4107B-E596-4A17-96FD-C3CBBD064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5457D-FFEC-4DCA-8CAD-BE861774736F}" type="datetimeFigureOut">
              <a:rPr lang="de-AT" smtClean="0"/>
              <a:t>01.03.2025</a:t>
            </a:fld>
            <a:endParaRPr lang="de-AT"/>
          </a:p>
        </p:txBody>
      </p:sp>
      <p:sp>
        <p:nvSpPr>
          <p:cNvPr id="5" name="Fußzeilenplatzhalter 4">
            <a:extLst>
              <a:ext uri="{FF2B5EF4-FFF2-40B4-BE49-F238E27FC236}">
                <a16:creationId xmlns:a16="http://schemas.microsoft.com/office/drawing/2014/main" id="{C3938DF6-B1BF-4ADF-9096-69D84F5FE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B146EA47-4A75-4091-8BB4-0FF40DBBF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34885-B2C9-48C0-9217-45CE73AB07D0}" type="slidenum">
              <a:rPr lang="de-AT" smtClean="0"/>
              <a:t>‹#›</a:t>
            </a:fld>
            <a:endParaRPr lang="de-AT"/>
          </a:p>
        </p:txBody>
      </p:sp>
    </p:spTree>
    <p:extLst>
      <p:ext uri="{BB962C8B-B14F-4D97-AF65-F5344CB8AC3E}">
        <p14:creationId xmlns:p14="http://schemas.microsoft.com/office/powerpoint/2010/main" val="261308732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gif"/><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76.jpe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jp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2.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jpg"/></Relationships>
</file>

<file path=ppt/slides/_rels/slide29.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3.em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2.jp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pn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30.png"/><Relationship Id="rId11" Type="http://schemas.openxmlformats.org/officeDocument/2006/relationships/image" Target="../media/image136.png"/><Relationship Id="rId5" Type="http://schemas.openxmlformats.org/officeDocument/2006/relationships/image" Target="../media/image129.png"/><Relationship Id="rId10" Type="http://schemas.openxmlformats.org/officeDocument/2006/relationships/image" Target="../media/image135.jpg"/><Relationship Id="rId4" Type="http://schemas.openxmlformats.org/officeDocument/2006/relationships/image" Target="../media/image128.png"/><Relationship Id="rId9" Type="http://schemas.openxmlformats.org/officeDocument/2006/relationships/image" Target="../media/image134.png"/></Relationships>
</file>

<file path=ppt/slides/_rels/slide4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jpeg"/></Relationships>
</file>

<file path=ppt/slides/_rels/slide44.xml.rels><?xml version="1.0" encoding="UTF-8" standalone="yes"?>
<Relationships xmlns="http://schemas.openxmlformats.org/package/2006/relationships"><Relationship Id="rId3" Type="http://schemas.openxmlformats.org/officeDocument/2006/relationships/hyperlink" Target="http://www.qoncept.at/" TargetMode="External"/><Relationship Id="rId2" Type="http://schemas.openxmlformats.org/officeDocument/2006/relationships/hyperlink" Target="mailto:office@qoncept.at"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eg"/><Relationship Id="rId3" Type="http://schemas.openxmlformats.org/officeDocument/2006/relationships/image" Target="../media/image36.png"/><Relationship Id="rId7" Type="http://schemas.openxmlformats.org/officeDocument/2006/relationships/image" Target="../media/image38.jp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4.png"/><Relationship Id="rId10" Type="http://schemas.openxmlformats.org/officeDocument/2006/relationships/image" Target="../media/image41.jpg"/><Relationship Id="rId4" Type="http://schemas.microsoft.com/office/2007/relationships/hdphoto" Target="../media/hdphoto1.wdp"/><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8.xml"/><Relationship Id="rId5" Type="http://schemas.openxmlformats.org/officeDocument/2006/relationships/image" Target="../media/image150.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9D46C-8131-BA49-0138-313A3845E91E}"/>
              </a:ext>
            </a:extLst>
          </p:cNvPr>
          <p:cNvSpPr>
            <a:spLocks noGrp="1" noRot="1" noMove="1" noResize="1" noEditPoints="1" noAdjustHandles="1" noChangeArrowheads="1" noChangeShapeType="1"/>
          </p:cNvSpPr>
          <p:nvPr>
            <p:ph type="body" sz="quarter" idx="15"/>
          </p:nvPr>
        </p:nvSpPr>
        <p:spPr/>
        <p:txBody>
          <a:bodyPr/>
          <a:lstStyle/>
          <a:p>
            <a:r>
              <a:rPr lang="en-US" dirty="0"/>
              <a:t>IIM DELHI | 2025</a:t>
            </a:r>
          </a:p>
          <a:p>
            <a:endParaRPr lang="en-US" dirty="0"/>
          </a:p>
        </p:txBody>
      </p:sp>
      <p:sp>
        <p:nvSpPr>
          <p:cNvPr id="3" name="Text Placeholder 2">
            <a:extLst>
              <a:ext uri="{FF2B5EF4-FFF2-40B4-BE49-F238E27FC236}">
                <a16:creationId xmlns:a16="http://schemas.microsoft.com/office/drawing/2014/main" id="{F6DD3426-7EC6-60C6-76A3-BC875F57E7A0}"/>
              </a:ext>
            </a:extLst>
          </p:cNvPr>
          <p:cNvSpPr>
            <a:spLocks noGrp="1" noRot="1" noMove="1" noResize="1" noEditPoints="1" noAdjustHandles="1" noChangeArrowheads="1" noChangeShapeType="1"/>
          </p:cNvSpPr>
          <p:nvPr>
            <p:ph type="body" sz="quarter" idx="16"/>
          </p:nvPr>
        </p:nvSpPr>
        <p:spPr/>
        <p:txBody>
          <a:bodyPr/>
          <a:lstStyle/>
          <a:p>
            <a:r>
              <a:rPr lang="en-US" dirty="0"/>
              <a:t>Pioneering Technologies</a:t>
            </a:r>
          </a:p>
        </p:txBody>
      </p:sp>
      <p:sp>
        <p:nvSpPr>
          <p:cNvPr id="4" name="Text Placeholder 3">
            <a:extLst>
              <a:ext uri="{FF2B5EF4-FFF2-40B4-BE49-F238E27FC236}">
                <a16:creationId xmlns:a16="http://schemas.microsoft.com/office/drawing/2014/main" id="{1C94CB8D-6A08-DECF-30CB-F08BBA1C8CA8}"/>
              </a:ext>
            </a:extLst>
          </p:cNvPr>
          <p:cNvSpPr>
            <a:spLocks noGrp="1" noRot="1" noMove="1" noResize="1" noEditPoints="1" noAdjustHandles="1" noChangeArrowheads="1" noChangeShapeType="1"/>
          </p:cNvSpPr>
          <p:nvPr>
            <p:ph type="body" sz="quarter" idx="17"/>
          </p:nvPr>
        </p:nvSpPr>
        <p:spPr/>
        <p:txBody>
          <a:bodyPr>
            <a:normAutofit fontScale="92500" lnSpcReduction="10000"/>
          </a:bodyPr>
          <a:lstStyle/>
          <a:p>
            <a:r>
              <a:rPr lang="en-US" dirty="0">
                <a:solidFill>
                  <a:srgbClr val="08B5EB"/>
                </a:solidFill>
              </a:rPr>
              <a:t>Together with our customers, we address the challenges of producing steel in an intelligent and sustainable way.</a:t>
            </a:r>
          </a:p>
        </p:txBody>
      </p:sp>
    </p:spTree>
    <p:extLst>
      <p:ext uri="{BB962C8B-B14F-4D97-AF65-F5344CB8AC3E}">
        <p14:creationId xmlns:p14="http://schemas.microsoft.com/office/powerpoint/2010/main" val="376268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DD92171-05FA-8D55-FC19-B035685C9669}"/>
              </a:ext>
            </a:extLst>
          </p:cNvPr>
          <p:cNvPicPr>
            <a:picLocks noChangeAspect="1"/>
          </p:cNvPicPr>
          <p:nvPr/>
        </p:nvPicPr>
        <p:blipFill rotWithShape="1">
          <a:blip r:embed="rId2">
            <a:clrChange>
              <a:clrFrom>
                <a:srgbClr val="FFFFFF"/>
              </a:clrFrom>
              <a:clrTo>
                <a:srgbClr val="FFFFFF">
                  <a:alpha val="0"/>
                </a:srgbClr>
              </a:clrTo>
            </a:clrChange>
          </a:blip>
          <a:srcRect l="21189" t="39699" r="10689" b="6064"/>
          <a:stretch/>
        </p:blipFill>
        <p:spPr>
          <a:xfrm>
            <a:off x="0" y="0"/>
            <a:ext cx="12192000" cy="6858000"/>
          </a:xfrm>
          <a:prstGeom prst="rect">
            <a:avLst/>
          </a:prstGeom>
        </p:spPr>
      </p:pic>
      <p:grpSp>
        <p:nvGrpSpPr>
          <p:cNvPr id="22" name="Gruppieren 21">
            <a:extLst>
              <a:ext uri="{FF2B5EF4-FFF2-40B4-BE49-F238E27FC236}">
                <a16:creationId xmlns:a16="http://schemas.microsoft.com/office/drawing/2014/main" id="{02EB38BD-2AEA-8B56-8456-5147ABCF1FAC}"/>
              </a:ext>
            </a:extLst>
          </p:cNvPr>
          <p:cNvGrpSpPr/>
          <p:nvPr/>
        </p:nvGrpSpPr>
        <p:grpSpPr>
          <a:xfrm>
            <a:off x="7562406" y="2151494"/>
            <a:ext cx="554639" cy="1849152"/>
            <a:chOff x="7548801" y="2129726"/>
            <a:chExt cx="554639" cy="1849152"/>
          </a:xfrm>
        </p:grpSpPr>
        <p:cxnSp>
          <p:nvCxnSpPr>
            <p:cNvPr id="24" name="Gerader Verbinder 23">
              <a:extLst>
                <a:ext uri="{FF2B5EF4-FFF2-40B4-BE49-F238E27FC236}">
                  <a16:creationId xmlns:a16="http://schemas.microsoft.com/office/drawing/2014/main" id="{9F8170E8-F2FF-0162-1B12-0C7C1052BBD6}"/>
                </a:ext>
              </a:extLst>
            </p:cNvPr>
            <p:cNvCxnSpPr>
              <a:cxnSpLocks/>
            </p:cNvCxnSpPr>
            <p:nvPr/>
          </p:nvCxnSpPr>
          <p:spPr>
            <a:xfrm flipV="1">
              <a:off x="7559241" y="2986989"/>
              <a:ext cx="250509" cy="991889"/>
            </a:xfrm>
            <a:prstGeom prst="line">
              <a:avLst/>
            </a:prstGeom>
            <a:ln w="63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Picture 2" descr="Montanuniversität Leoben – Wikipedia">
              <a:extLst>
                <a:ext uri="{FF2B5EF4-FFF2-40B4-BE49-F238E27FC236}">
                  <a16:creationId xmlns:a16="http://schemas.microsoft.com/office/drawing/2014/main" id="{923AEE39-9D8F-A3F5-45AE-225F9C29C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01" y="2129726"/>
              <a:ext cx="554639" cy="769441"/>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26" name="Gruppieren 25">
            <a:extLst>
              <a:ext uri="{FF2B5EF4-FFF2-40B4-BE49-F238E27FC236}">
                <a16:creationId xmlns:a16="http://schemas.microsoft.com/office/drawing/2014/main" id="{3F6BAC02-5780-181E-A935-38D9BEE5F6EF}"/>
              </a:ext>
            </a:extLst>
          </p:cNvPr>
          <p:cNvGrpSpPr/>
          <p:nvPr/>
        </p:nvGrpSpPr>
        <p:grpSpPr>
          <a:xfrm>
            <a:off x="5439229" y="2694421"/>
            <a:ext cx="2133617" cy="1306225"/>
            <a:chOff x="5425624" y="2672653"/>
            <a:chExt cx="2133617" cy="1306225"/>
          </a:xfrm>
        </p:grpSpPr>
        <p:cxnSp>
          <p:nvCxnSpPr>
            <p:cNvPr id="27" name="Gerader Verbinder 26">
              <a:extLst>
                <a:ext uri="{FF2B5EF4-FFF2-40B4-BE49-F238E27FC236}">
                  <a16:creationId xmlns:a16="http://schemas.microsoft.com/office/drawing/2014/main" id="{BCA639E6-15F1-A92C-E527-E83DFBD72F7A}"/>
                </a:ext>
              </a:extLst>
            </p:cNvPr>
            <p:cNvCxnSpPr>
              <a:cxnSpLocks/>
            </p:cNvCxnSpPr>
            <p:nvPr/>
          </p:nvCxnSpPr>
          <p:spPr>
            <a:xfrm flipH="1" flipV="1">
              <a:off x="6764889" y="3407232"/>
              <a:ext cx="794352" cy="57164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8" name="Picture 4" descr="Neues Logo für Voestalpine – Design Tagebuch">
              <a:extLst>
                <a:ext uri="{FF2B5EF4-FFF2-40B4-BE49-F238E27FC236}">
                  <a16:creationId xmlns:a16="http://schemas.microsoft.com/office/drawing/2014/main" id="{AD551184-36B3-243D-EEC9-F3EB26CD230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5624" y="2672653"/>
              <a:ext cx="1754810" cy="1076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uppieren 28">
            <a:extLst>
              <a:ext uri="{FF2B5EF4-FFF2-40B4-BE49-F238E27FC236}">
                <a16:creationId xmlns:a16="http://schemas.microsoft.com/office/drawing/2014/main" id="{3383F6F3-94E6-6AA8-D4DA-297038AC2603}"/>
              </a:ext>
            </a:extLst>
          </p:cNvPr>
          <p:cNvGrpSpPr/>
          <p:nvPr/>
        </p:nvGrpSpPr>
        <p:grpSpPr>
          <a:xfrm>
            <a:off x="7572846" y="3876840"/>
            <a:ext cx="1693596" cy="1129937"/>
            <a:chOff x="7559241" y="3855072"/>
            <a:chExt cx="1693596" cy="1129937"/>
          </a:xfrm>
        </p:grpSpPr>
        <p:cxnSp>
          <p:nvCxnSpPr>
            <p:cNvPr id="30" name="Gerader Verbinder 29">
              <a:extLst>
                <a:ext uri="{FF2B5EF4-FFF2-40B4-BE49-F238E27FC236}">
                  <a16:creationId xmlns:a16="http://schemas.microsoft.com/office/drawing/2014/main" id="{EB97108A-D453-BB6E-E0B4-718D032E09A0}"/>
                </a:ext>
              </a:extLst>
            </p:cNvPr>
            <p:cNvCxnSpPr>
              <a:cxnSpLocks/>
            </p:cNvCxnSpPr>
            <p:nvPr/>
          </p:nvCxnSpPr>
          <p:spPr>
            <a:xfrm>
              <a:off x="7559241" y="3978878"/>
              <a:ext cx="896477" cy="436897"/>
            </a:xfrm>
            <a:prstGeom prst="line">
              <a:avLst/>
            </a:prstGeom>
            <a:ln w="6350">
              <a:solidFill>
                <a:schemeClr val="bg1">
                  <a:lumMod val="50000"/>
                </a:schemeClr>
              </a:solidFill>
              <a:headEnd type="none"/>
            </a:ln>
          </p:spPr>
          <p:style>
            <a:lnRef idx="1">
              <a:schemeClr val="accent1"/>
            </a:lnRef>
            <a:fillRef idx="0">
              <a:schemeClr val="accent1"/>
            </a:fillRef>
            <a:effectRef idx="0">
              <a:schemeClr val="accent1"/>
            </a:effectRef>
            <a:fontRef idx="minor">
              <a:schemeClr val="tx1"/>
            </a:fontRef>
          </p:style>
        </p:cxnSp>
        <p:pic>
          <p:nvPicPr>
            <p:cNvPr id="31" name="Picture 10" descr="Stahl- und Walzwerk Marienhütte GmbH - BAUSTOFFE (ALLLGEMEIN), Graz - Stahl  Und Walzwerk Marienhutte Gmbh in Graz - TEL: 031659... - AT100093231 -  Infobel Local.AT">
              <a:extLst>
                <a:ext uri="{FF2B5EF4-FFF2-40B4-BE49-F238E27FC236}">
                  <a16:creationId xmlns:a16="http://schemas.microsoft.com/office/drawing/2014/main" id="{1037D5CC-1D64-E4D0-398C-3D02239226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2900" y="3855072"/>
              <a:ext cx="1129937" cy="112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pieren 31">
            <a:extLst>
              <a:ext uri="{FF2B5EF4-FFF2-40B4-BE49-F238E27FC236}">
                <a16:creationId xmlns:a16="http://schemas.microsoft.com/office/drawing/2014/main" id="{CE2F7DA1-E7CF-1564-3E7A-865F6BA282E5}"/>
              </a:ext>
            </a:extLst>
          </p:cNvPr>
          <p:cNvGrpSpPr/>
          <p:nvPr/>
        </p:nvGrpSpPr>
        <p:grpSpPr>
          <a:xfrm>
            <a:off x="5869162" y="4000646"/>
            <a:ext cx="1703684" cy="999958"/>
            <a:chOff x="5869162" y="4000646"/>
            <a:chExt cx="1703684" cy="999958"/>
          </a:xfrm>
        </p:grpSpPr>
        <p:grpSp>
          <p:nvGrpSpPr>
            <p:cNvPr id="33" name="Gruppieren 32">
              <a:extLst>
                <a:ext uri="{FF2B5EF4-FFF2-40B4-BE49-F238E27FC236}">
                  <a16:creationId xmlns:a16="http://schemas.microsoft.com/office/drawing/2014/main" id="{CEBE2884-05E7-A695-CBDA-7A84DD158BEA}"/>
                </a:ext>
              </a:extLst>
            </p:cNvPr>
            <p:cNvGrpSpPr/>
            <p:nvPr/>
          </p:nvGrpSpPr>
          <p:grpSpPr>
            <a:xfrm>
              <a:off x="5932731" y="4000646"/>
              <a:ext cx="1640115" cy="848292"/>
              <a:chOff x="5879879" y="3911124"/>
              <a:chExt cx="1640115" cy="848292"/>
            </a:xfrm>
          </p:grpSpPr>
          <p:pic>
            <p:nvPicPr>
              <p:cNvPr id="35" name="Grafik 34">
                <a:extLst>
                  <a:ext uri="{FF2B5EF4-FFF2-40B4-BE49-F238E27FC236}">
                    <a16:creationId xmlns:a16="http://schemas.microsoft.com/office/drawing/2014/main" id="{7C5B40C9-7970-97DB-6EB6-36E493F191D3}"/>
                  </a:ext>
                </a:extLst>
              </p:cNvPr>
              <p:cNvPicPr>
                <a:picLocks noChangeAspect="1"/>
              </p:cNvPicPr>
              <p:nvPr/>
            </p:nvPicPr>
            <p:blipFill>
              <a:blip r:embed="rId6"/>
              <a:stretch>
                <a:fillRect/>
              </a:stretch>
            </p:blipFill>
            <p:spPr>
              <a:xfrm>
                <a:off x="5879879" y="4289957"/>
                <a:ext cx="465029" cy="469459"/>
              </a:xfrm>
              <a:prstGeom prst="rect">
                <a:avLst/>
              </a:prstGeom>
            </p:spPr>
          </p:pic>
          <p:cxnSp>
            <p:nvCxnSpPr>
              <p:cNvPr id="36" name="Gerader Verbinder 35">
                <a:extLst>
                  <a:ext uri="{FF2B5EF4-FFF2-40B4-BE49-F238E27FC236}">
                    <a16:creationId xmlns:a16="http://schemas.microsoft.com/office/drawing/2014/main" id="{A90316F5-CFC3-1E4C-B177-FE36B7506368}"/>
                  </a:ext>
                </a:extLst>
              </p:cNvPr>
              <p:cNvCxnSpPr>
                <a:cxnSpLocks/>
              </p:cNvCxnSpPr>
              <p:nvPr/>
            </p:nvCxnSpPr>
            <p:spPr>
              <a:xfrm flipH="1">
                <a:off x="6434816" y="3911124"/>
                <a:ext cx="1085178" cy="46631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4" name="Picture 4" descr="Breitenfeld Edelstahl Erfahrungen: 36 Bewertungen von Mitarbeitern | kununu">
              <a:extLst>
                <a:ext uri="{FF2B5EF4-FFF2-40B4-BE49-F238E27FC236}">
                  <a16:creationId xmlns:a16="http://schemas.microsoft.com/office/drawing/2014/main" id="{4E3088C6-B6BA-7BDA-7844-5F5BC45D0462}"/>
                </a:ext>
              </a:extLst>
            </p:cNvPr>
            <p:cNvPicPr>
              <a:picLocks noChangeAspect="1" noChangeArrowheads="1"/>
            </p:cNvPicPr>
            <p:nvPr/>
          </p:nvPicPr>
          <p:blipFill rotWithShape="1">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r="20769"/>
            <a:stretch/>
          </p:blipFill>
          <p:spPr bwMode="auto">
            <a:xfrm>
              <a:off x="5869162" y="4864141"/>
              <a:ext cx="612000" cy="13646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voestalpine BÖHLER Edelstahl GmbH &amp; Co KG | Proguss Austria">
            <a:extLst>
              <a:ext uri="{FF2B5EF4-FFF2-40B4-BE49-F238E27FC236}">
                <a16:creationId xmlns:a16="http://schemas.microsoft.com/office/drawing/2014/main" id="{A81107C9-58EF-B782-74B0-58178ADA96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269" y="3443182"/>
            <a:ext cx="1150776" cy="265218"/>
          </a:xfrm>
          <a:prstGeom prst="rect">
            <a:avLst/>
          </a:prstGeom>
          <a:noFill/>
          <a:extLst>
            <a:ext uri="{909E8E84-426E-40DD-AFC4-6F175D3DCCD1}">
              <a14:hiddenFill xmlns:a14="http://schemas.microsoft.com/office/drawing/2010/main">
                <a:solidFill>
                  <a:srgbClr val="FFFFFF"/>
                </a:solidFill>
              </a14:hiddenFill>
            </a:ext>
          </a:extLst>
        </p:spPr>
      </p:pic>
      <p:sp>
        <p:nvSpPr>
          <p:cNvPr id="38" name="Ellipse 37">
            <a:extLst>
              <a:ext uri="{FF2B5EF4-FFF2-40B4-BE49-F238E27FC236}">
                <a16:creationId xmlns:a16="http://schemas.microsoft.com/office/drawing/2014/main" id="{ED3CAE08-E597-F14B-CCD3-1242BD1F35B6}"/>
              </a:ext>
            </a:extLst>
          </p:cNvPr>
          <p:cNvSpPr/>
          <p:nvPr/>
        </p:nvSpPr>
        <p:spPr>
          <a:xfrm>
            <a:off x="7438550" y="3876840"/>
            <a:ext cx="216000" cy="2151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9" name="Grafik 38">
            <a:extLst>
              <a:ext uri="{FF2B5EF4-FFF2-40B4-BE49-F238E27FC236}">
                <a16:creationId xmlns:a16="http://schemas.microsoft.com/office/drawing/2014/main" id="{36F1FAE5-5F05-99B2-DBC0-74B8669EC5D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03134" y="3922505"/>
            <a:ext cx="77451" cy="138698"/>
          </a:xfrm>
          <a:prstGeom prst="rect">
            <a:avLst/>
          </a:prstGeom>
        </p:spPr>
      </p:pic>
      <p:sp>
        <p:nvSpPr>
          <p:cNvPr id="40" name="Textfeld 39">
            <a:extLst>
              <a:ext uri="{FF2B5EF4-FFF2-40B4-BE49-F238E27FC236}">
                <a16:creationId xmlns:a16="http://schemas.microsoft.com/office/drawing/2014/main" id="{CF3F9493-9653-F6E7-9307-18226C31D625}"/>
              </a:ext>
            </a:extLst>
          </p:cNvPr>
          <p:cNvSpPr txBox="1"/>
          <p:nvPr/>
        </p:nvSpPr>
        <p:spPr>
          <a:xfrm>
            <a:off x="7046663" y="3876694"/>
            <a:ext cx="4603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Leoben</a:t>
            </a:r>
            <a:endParaRPr kumimoji="0" lang="en-AU" sz="7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sp>
        <p:nvSpPr>
          <p:cNvPr id="41" name="Textfeld 40">
            <a:extLst>
              <a:ext uri="{FF2B5EF4-FFF2-40B4-BE49-F238E27FC236}">
                <a16:creationId xmlns:a16="http://schemas.microsoft.com/office/drawing/2014/main" id="{9F41DB86-2F1F-DE56-EC62-9732945B2C6B}"/>
              </a:ext>
            </a:extLst>
          </p:cNvPr>
          <p:cNvSpPr txBox="1"/>
          <p:nvPr/>
        </p:nvSpPr>
        <p:spPr>
          <a:xfrm>
            <a:off x="7435232" y="3670751"/>
            <a:ext cx="45076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ea typeface="+mn-ea"/>
                <a:cs typeface="+mn-cs"/>
              </a:rPr>
              <a:t>Austria</a:t>
            </a:r>
          </a:p>
        </p:txBody>
      </p:sp>
      <p:sp>
        <p:nvSpPr>
          <p:cNvPr id="51" name="Slide Number Placeholder 3">
            <a:extLst>
              <a:ext uri="{FF2B5EF4-FFF2-40B4-BE49-F238E27FC236}">
                <a16:creationId xmlns:a16="http://schemas.microsoft.com/office/drawing/2014/main" id="{A3FCE043-FFFD-DAEF-843A-50996EAEB830}"/>
              </a:ext>
            </a:extLst>
          </p:cNvPr>
          <p:cNvSpPr>
            <a:spLocks noGrp="1"/>
          </p:cNvSpPr>
          <p:nvPr>
            <p:ph type="sldNum" sz="quarter" idx="16"/>
          </p:nvPr>
        </p:nvSpPr>
        <p:spPr>
          <a:xfrm>
            <a:off x="239489" y="5988049"/>
            <a:ext cx="11711211" cy="365125"/>
          </a:xfrm>
        </p:spPr>
        <p:txBody>
          <a:bodyPr/>
          <a:lstStyle/>
          <a:p>
            <a:fld id="{9DFB4FA4-131A-4914-B333-1CC9E3F11BF7}" type="slidenum">
              <a:rPr lang="en-US" smtClean="0">
                <a:solidFill>
                  <a:schemeClr val="bg1"/>
                </a:solidFill>
              </a:rPr>
              <a:pPr/>
              <a:t>10</a:t>
            </a:fld>
            <a:endParaRPr lang="en-US" dirty="0">
              <a:solidFill>
                <a:schemeClr val="bg1"/>
              </a:solidFill>
            </a:endParaRPr>
          </a:p>
        </p:txBody>
      </p:sp>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Where we are</a:t>
            </a: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Tree>
    <p:extLst>
      <p:ext uri="{BB962C8B-B14F-4D97-AF65-F5344CB8AC3E}">
        <p14:creationId xmlns:p14="http://schemas.microsoft.com/office/powerpoint/2010/main" val="273349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750"/>
                                        <p:tgtEl>
                                          <p:spTgt spid="26"/>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right)">
                                      <p:cBhvr>
                                        <p:cTn id="15" dur="500"/>
                                        <p:tgtEl>
                                          <p:spTgt spid="37"/>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750"/>
                                        <p:tgtEl>
                                          <p:spTgt spid="2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pic>
        <p:nvPicPr>
          <p:cNvPr id="52" name="Grafik 51">
            <a:extLst>
              <a:ext uri="{FF2B5EF4-FFF2-40B4-BE49-F238E27FC236}">
                <a16:creationId xmlns:a16="http://schemas.microsoft.com/office/drawing/2014/main" id="{A7BFC9E6-AC13-ED4F-4CD9-E8CBA522FD3F}"/>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1897" t="15768" r="6275" b="11099"/>
          <a:stretch/>
        </p:blipFill>
        <p:spPr>
          <a:xfrm>
            <a:off x="1060262" y="1081427"/>
            <a:ext cx="10558361" cy="5661829"/>
          </a:xfrm>
          <a:prstGeom prst="rect">
            <a:avLst/>
          </a:prstGeom>
        </p:spPr>
      </p:pic>
      <p:sp>
        <p:nvSpPr>
          <p:cNvPr id="51" name="Slide Number Placeholder 3">
            <a:extLst>
              <a:ext uri="{FF2B5EF4-FFF2-40B4-BE49-F238E27FC236}">
                <a16:creationId xmlns:a16="http://schemas.microsoft.com/office/drawing/2014/main" id="{A3FCE043-FFFD-DAEF-843A-50996EAEB830}"/>
              </a:ext>
            </a:extLst>
          </p:cNvPr>
          <p:cNvSpPr>
            <a:spLocks noGrp="1"/>
          </p:cNvSpPr>
          <p:nvPr>
            <p:ph type="sldNum" sz="quarter" idx="16"/>
          </p:nvPr>
        </p:nvSpPr>
        <p:spPr>
          <a:xfrm>
            <a:off x="239489" y="5988049"/>
            <a:ext cx="11711211" cy="365125"/>
          </a:xfrm>
        </p:spPr>
        <p:txBody>
          <a:bodyPr/>
          <a:lstStyle/>
          <a:p>
            <a:fld id="{9DFB4FA4-131A-4914-B333-1CC9E3F11BF7}" type="slidenum">
              <a:rPr lang="en-US" smtClean="0">
                <a:solidFill>
                  <a:schemeClr val="bg1"/>
                </a:solidFill>
              </a:rPr>
              <a:pPr/>
              <a:t>11</a:t>
            </a:fld>
            <a:endParaRPr lang="en-US" dirty="0">
              <a:solidFill>
                <a:schemeClr val="bg1"/>
              </a:solidFill>
            </a:endParaRPr>
          </a:p>
        </p:txBody>
      </p:sp>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where we have worked</a:t>
            </a: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7" name="Ellipse 6">
            <a:extLst>
              <a:ext uri="{FF2B5EF4-FFF2-40B4-BE49-F238E27FC236}">
                <a16:creationId xmlns:a16="http://schemas.microsoft.com/office/drawing/2014/main" id="{C4C270F2-E651-5161-4036-22AACC2CFE81}"/>
              </a:ext>
            </a:extLst>
          </p:cNvPr>
          <p:cNvSpPr/>
          <p:nvPr/>
        </p:nvSpPr>
        <p:spPr>
          <a:xfrm>
            <a:off x="6116106" y="3105472"/>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Ellipse 9">
            <a:extLst>
              <a:ext uri="{FF2B5EF4-FFF2-40B4-BE49-F238E27FC236}">
                <a16:creationId xmlns:a16="http://schemas.microsoft.com/office/drawing/2014/main" id="{3B4495E7-4077-FA17-26CA-56CC3FD02642}"/>
              </a:ext>
            </a:extLst>
          </p:cNvPr>
          <p:cNvSpPr/>
          <p:nvPr/>
        </p:nvSpPr>
        <p:spPr>
          <a:xfrm>
            <a:off x="6165968" y="3088920"/>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Ellipse 10">
            <a:extLst>
              <a:ext uri="{FF2B5EF4-FFF2-40B4-BE49-F238E27FC236}">
                <a16:creationId xmlns:a16="http://schemas.microsoft.com/office/drawing/2014/main" id="{17C4DE77-805A-361C-9024-1E4C50C868E7}"/>
              </a:ext>
            </a:extLst>
          </p:cNvPr>
          <p:cNvSpPr/>
          <p:nvPr/>
        </p:nvSpPr>
        <p:spPr>
          <a:xfrm>
            <a:off x="6104377" y="3199379"/>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Ellipse 11">
            <a:extLst>
              <a:ext uri="{FF2B5EF4-FFF2-40B4-BE49-F238E27FC236}">
                <a16:creationId xmlns:a16="http://schemas.microsoft.com/office/drawing/2014/main" id="{BA7CA0CC-D6AC-73EB-0974-9B61649D4D05}"/>
              </a:ext>
            </a:extLst>
          </p:cNvPr>
          <p:cNvSpPr/>
          <p:nvPr/>
        </p:nvSpPr>
        <p:spPr>
          <a:xfrm>
            <a:off x="5656745" y="3253379"/>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Ellipse 12">
            <a:extLst>
              <a:ext uri="{FF2B5EF4-FFF2-40B4-BE49-F238E27FC236}">
                <a16:creationId xmlns:a16="http://schemas.microsoft.com/office/drawing/2014/main" id="{5C6E78F6-2076-0FCB-AEAF-F8775A953086}"/>
              </a:ext>
            </a:extLst>
          </p:cNvPr>
          <p:cNvSpPr/>
          <p:nvPr/>
        </p:nvSpPr>
        <p:spPr>
          <a:xfrm>
            <a:off x="5889706" y="3070381"/>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7BBCD77B-650F-C5B3-56D4-742B9C82106B}"/>
              </a:ext>
            </a:extLst>
          </p:cNvPr>
          <p:cNvSpPr/>
          <p:nvPr/>
        </p:nvSpPr>
        <p:spPr>
          <a:xfrm>
            <a:off x="6104377" y="3068648"/>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B870B4E3-20CD-90ED-7EA4-D0F3B8AD4C2A}"/>
              </a:ext>
            </a:extLst>
          </p:cNvPr>
          <p:cNvSpPr/>
          <p:nvPr/>
        </p:nvSpPr>
        <p:spPr>
          <a:xfrm>
            <a:off x="10471749" y="5729183"/>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a:extLst>
              <a:ext uri="{FF2B5EF4-FFF2-40B4-BE49-F238E27FC236}">
                <a16:creationId xmlns:a16="http://schemas.microsoft.com/office/drawing/2014/main" id="{E9BF98C4-F77C-0988-61BE-9C5DFB45BD8E}"/>
              </a:ext>
            </a:extLst>
          </p:cNvPr>
          <p:cNvSpPr/>
          <p:nvPr/>
        </p:nvSpPr>
        <p:spPr>
          <a:xfrm>
            <a:off x="5840829" y="4293819"/>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Ellipse 16">
            <a:extLst>
              <a:ext uri="{FF2B5EF4-FFF2-40B4-BE49-F238E27FC236}">
                <a16:creationId xmlns:a16="http://schemas.microsoft.com/office/drawing/2014/main" id="{06B7266B-B3AF-AFF6-294F-2B802A40306E}"/>
              </a:ext>
            </a:extLst>
          </p:cNvPr>
          <p:cNvSpPr/>
          <p:nvPr/>
        </p:nvSpPr>
        <p:spPr>
          <a:xfrm>
            <a:off x="7970981" y="3923636"/>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Ellipse 17">
            <a:extLst>
              <a:ext uri="{FF2B5EF4-FFF2-40B4-BE49-F238E27FC236}">
                <a16:creationId xmlns:a16="http://schemas.microsoft.com/office/drawing/2014/main" id="{DD91BDD5-4D61-768D-95B4-F0F280E8E518}"/>
              </a:ext>
            </a:extLst>
          </p:cNvPr>
          <p:cNvSpPr/>
          <p:nvPr/>
        </p:nvSpPr>
        <p:spPr>
          <a:xfrm>
            <a:off x="7808926" y="3923636"/>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Ellipse 18">
            <a:extLst>
              <a:ext uri="{FF2B5EF4-FFF2-40B4-BE49-F238E27FC236}">
                <a16:creationId xmlns:a16="http://schemas.microsoft.com/office/drawing/2014/main" id="{5F32959E-7BAE-D318-5233-03628DBFC93C}"/>
              </a:ext>
            </a:extLst>
          </p:cNvPr>
          <p:cNvSpPr/>
          <p:nvPr/>
        </p:nvSpPr>
        <p:spPr>
          <a:xfrm>
            <a:off x="7898497" y="4047068"/>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Ellipse 19">
            <a:extLst>
              <a:ext uri="{FF2B5EF4-FFF2-40B4-BE49-F238E27FC236}">
                <a16:creationId xmlns:a16="http://schemas.microsoft.com/office/drawing/2014/main" id="{34B3711A-7A88-E6DA-3E3D-830A25EB14CD}"/>
              </a:ext>
            </a:extLst>
          </p:cNvPr>
          <p:cNvSpPr/>
          <p:nvPr/>
        </p:nvSpPr>
        <p:spPr>
          <a:xfrm>
            <a:off x="3855649" y="5543967"/>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Ellipse 20">
            <a:extLst>
              <a:ext uri="{FF2B5EF4-FFF2-40B4-BE49-F238E27FC236}">
                <a16:creationId xmlns:a16="http://schemas.microsoft.com/office/drawing/2014/main" id="{3F8AFB0D-15FD-6C48-37E7-DDDBA9E81868}"/>
              </a:ext>
            </a:extLst>
          </p:cNvPr>
          <p:cNvSpPr/>
          <p:nvPr/>
        </p:nvSpPr>
        <p:spPr>
          <a:xfrm>
            <a:off x="4164267" y="5489967"/>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Ellipse 22">
            <a:extLst>
              <a:ext uri="{FF2B5EF4-FFF2-40B4-BE49-F238E27FC236}">
                <a16:creationId xmlns:a16="http://schemas.microsoft.com/office/drawing/2014/main" id="{86E8005E-5441-1E8A-C499-E16AD635C76E}"/>
              </a:ext>
            </a:extLst>
          </p:cNvPr>
          <p:cNvSpPr/>
          <p:nvPr/>
        </p:nvSpPr>
        <p:spPr>
          <a:xfrm>
            <a:off x="4607283" y="5051574"/>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Ellipse 41">
            <a:extLst>
              <a:ext uri="{FF2B5EF4-FFF2-40B4-BE49-F238E27FC236}">
                <a16:creationId xmlns:a16="http://schemas.microsoft.com/office/drawing/2014/main" id="{374383D5-4BB0-DFD2-FD8B-35F352F21DAD}"/>
              </a:ext>
            </a:extLst>
          </p:cNvPr>
          <p:cNvSpPr/>
          <p:nvPr/>
        </p:nvSpPr>
        <p:spPr>
          <a:xfrm>
            <a:off x="4639504" y="5111654"/>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Ellipse 42">
            <a:extLst>
              <a:ext uri="{FF2B5EF4-FFF2-40B4-BE49-F238E27FC236}">
                <a16:creationId xmlns:a16="http://schemas.microsoft.com/office/drawing/2014/main" id="{698ECCD7-7202-74D8-CD52-32B0C209BA88}"/>
              </a:ext>
            </a:extLst>
          </p:cNvPr>
          <p:cNvSpPr/>
          <p:nvPr/>
        </p:nvSpPr>
        <p:spPr>
          <a:xfrm>
            <a:off x="3165269" y="3616120"/>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Ellipse 43">
            <a:extLst>
              <a:ext uri="{FF2B5EF4-FFF2-40B4-BE49-F238E27FC236}">
                <a16:creationId xmlns:a16="http://schemas.microsoft.com/office/drawing/2014/main" id="{F26E978A-2161-ABB6-15B6-EECEDD60B9E7}"/>
              </a:ext>
            </a:extLst>
          </p:cNvPr>
          <p:cNvSpPr/>
          <p:nvPr/>
        </p:nvSpPr>
        <p:spPr>
          <a:xfrm>
            <a:off x="3342546" y="3174133"/>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Ellipse 44">
            <a:extLst>
              <a:ext uri="{FF2B5EF4-FFF2-40B4-BE49-F238E27FC236}">
                <a16:creationId xmlns:a16="http://schemas.microsoft.com/office/drawing/2014/main" id="{BC74CE6F-2E42-831F-10E4-396EE8092E39}"/>
              </a:ext>
            </a:extLst>
          </p:cNvPr>
          <p:cNvSpPr/>
          <p:nvPr/>
        </p:nvSpPr>
        <p:spPr>
          <a:xfrm>
            <a:off x="3551346" y="3645814"/>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Ellipse 45">
            <a:extLst>
              <a:ext uri="{FF2B5EF4-FFF2-40B4-BE49-F238E27FC236}">
                <a16:creationId xmlns:a16="http://schemas.microsoft.com/office/drawing/2014/main" id="{E8520E1C-3B35-B67D-8066-3C9A85B8C93F}"/>
              </a:ext>
            </a:extLst>
          </p:cNvPr>
          <p:cNvSpPr/>
          <p:nvPr/>
        </p:nvSpPr>
        <p:spPr>
          <a:xfrm>
            <a:off x="6851720" y="2768431"/>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Ellipse 46">
            <a:extLst>
              <a:ext uri="{FF2B5EF4-FFF2-40B4-BE49-F238E27FC236}">
                <a16:creationId xmlns:a16="http://schemas.microsoft.com/office/drawing/2014/main" id="{0940DE49-4B3A-6E2A-108F-27B4E9AECD86}"/>
              </a:ext>
            </a:extLst>
          </p:cNvPr>
          <p:cNvSpPr/>
          <p:nvPr/>
        </p:nvSpPr>
        <p:spPr>
          <a:xfrm>
            <a:off x="6620200" y="3363520"/>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Ellipse 47">
            <a:extLst>
              <a:ext uri="{FF2B5EF4-FFF2-40B4-BE49-F238E27FC236}">
                <a16:creationId xmlns:a16="http://schemas.microsoft.com/office/drawing/2014/main" id="{70CF07AC-56B2-4BC8-E712-B0BF1DCF02F1}"/>
              </a:ext>
            </a:extLst>
          </p:cNvPr>
          <p:cNvSpPr/>
          <p:nvPr/>
        </p:nvSpPr>
        <p:spPr>
          <a:xfrm>
            <a:off x="6401034" y="3277685"/>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Ellipse 48">
            <a:extLst>
              <a:ext uri="{FF2B5EF4-FFF2-40B4-BE49-F238E27FC236}">
                <a16:creationId xmlns:a16="http://schemas.microsoft.com/office/drawing/2014/main" id="{92C1A667-EF0A-63E6-0B63-6BDEE5A9BC8C}"/>
              </a:ext>
            </a:extLst>
          </p:cNvPr>
          <p:cNvSpPr/>
          <p:nvPr/>
        </p:nvSpPr>
        <p:spPr>
          <a:xfrm>
            <a:off x="7867387" y="3920075"/>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Ellipse 52">
            <a:extLst>
              <a:ext uri="{FF2B5EF4-FFF2-40B4-BE49-F238E27FC236}">
                <a16:creationId xmlns:a16="http://schemas.microsoft.com/office/drawing/2014/main" id="{43F161A1-807C-59BD-E36D-6DD5CAA8AF08}"/>
              </a:ext>
            </a:extLst>
          </p:cNvPr>
          <p:cNvSpPr/>
          <p:nvPr/>
        </p:nvSpPr>
        <p:spPr>
          <a:xfrm>
            <a:off x="5928727" y="2996923"/>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Ellipse 53">
            <a:extLst>
              <a:ext uri="{FF2B5EF4-FFF2-40B4-BE49-F238E27FC236}">
                <a16:creationId xmlns:a16="http://schemas.microsoft.com/office/drawing/2014/main" id="{F02F8A4D-5A61-1562-7A06-A389CA57A784}"/>
              </a:ext>
            </a:extLst>
          </p:cNvPr>
          <p:cNvSpPr/>
          <p:nvPr/>
        </p:nvSpPr>
        <p:spPr>
          <a:xfrm>
            <a:off x="6031734" y="2974741"/>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Ellipse 54">
            <a:extLst>
              <a:ext uri="{FF2B5EF4-FFF2-40B4-BE49-F238E27FC236}">
                <a16:creationId xmlns:a16="http://schemas.microsoft.com/office/drawing/2014/main" id="{8C252573-5B34-E3AA-D466-B855CCD2BF65}"/>
              </a:ext>
            </a:extLst>
          </p:cNvPr>
          <p:cNvSpPr/>
          <p:nvPr/>
        </p:nvSpPr>
        <p:spPr>
          <a:xfrm>
            <a:off x="7907421" y="3948758"/>
            <a:ext cx="108000" cy="108000"/>
          </a:xfrm>
          <a:prstGeom prst="ellipse">
            <a:avLst/>
          </a:prstGeom>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Textfeld 56">
            <a:extLst>
              <a:ext uri="{FF2B5EF4-FFF2-40B4-BE49-F238E27FC236}">
                <a16:creationId xmlns:a16="http://schemas.microsoft.com/office/drawing/2014/main" id="{BAB8AD0F-C7C5-D824-9508-51DFF0EC2843}"/>
              </a:ext>
            </a:extLst>
          </p:cNvPr>
          <p:cNvSpPr txBox="1"/>
          <p:nvPr/>
        </p:nvSpPr>
        <p:spPr>
          <a:xfrm>
            <a:off x="830158" y="857852"/>
            <a:ext cx="3514275" cy="369332"/>
          </a:xfrm>
          <a:prstGeom prst="rect">
            <a:avLst/>
          </a:prstGeom>
          <a:noFill/>
        </p:spPr>
        <p:txBody>
          <a:bodyPr wrap="square">
            <a:spAutoFit/>
          </a:bodyPr>
          <a:lstStyle/>
          <a:p>
            <a:r>
              <a:rPr lang="de-AT" dirty="0" err="1">
                <a:solidFill>
                  <a:srgbClr val="08B5EB"/>
                </a:solidFill>
              </a:rPr>
              <a:t>austrian</a:t>
            </a:r>
            <a:r>
              <a:rPr lang="de-AT" dirty="0">
                <a:solidFill>
                  <a:srgbClr val="08B5EB"/>
                </a:solidFill>
              </a:rPr>
              <a:t> </a:t>
            </a:r>
            <a:r>
              <a:rPr lang="de-AT" dirty="0" err="1">
                <a:solidFill>
                  <a:srgbClr val="08B5EB"/>
                </a:solidFill>
              </a:rPr>
              <a:t>roots</a:t>
            </a:r>
            <a:r>
              <a:rPr lang="de-AT" dirty="0">
                <a:solidFill>
                  <a:srgbClr val="08B5EB"/>
                </a:solidFill>
              </a:rPr>
              <a:t> and global </a:t>
            </a:r>
            <a:r>
              <a:rPr lang="de-AT" dirty="0" err="1">
                <a:solidFill>
                  <a:srgbClr val="08B5EB"/>
                </a:solidFill>
              </a:rPr>
              <a:t>reach</a:t>
            </a:r>
            <a:endParaRPr lang="de-AT" dirty="0">
              <a:solidFill>
                <a:srgbClr val="08B5EB"/>
              </a:solidFill>
            </a:endParaRPr>
          </a:p>
        </p:txBody>
      </p:sp>
    </p:spTree>
    <p:extLst>
      <p:ext uri="{BB962C8B-B14F-4D97-AF65-F5344CB8AC3E}">
        <p14:creationId xmlns:p14="http://schemas.microsoft.com/office/powerpoint/2010/main" val="1697246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pic>
        <p:nvPicPr>
          <p:cNvPr id="4" name="Grafik 3" descr="Ein Bild, das Feuer, Kamin enthält.&#10;&#10;Automatisch generierte Beschreibung">
            <a:extLst>
              <a:ext uri="{FF2B5EF4-FFF2-40B4-BE49-F238E27FC236}">
                <a16:creationId xmlns:a16="http://schemas.microsoft.com/office/drawing/2014/main" id="{0CF88427-24B8-338C-4C75-01CBD12A0EA6}"/>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2478" t="27655" r="17356"/>
          <a:stretch/>
        </p:blipFill>
        <p:spPr>
          <a:xfrm>
            <a:off x="2417703" y="0"/>
            <a:ext cx="9774298" cy="6858000"/>
          </a:xfrm>
          <a:prstGeom prst="rect">
            <a:avLst/>
          </a:prstGeom>
        </p:spPr>
      </p:pic>
      <p:sp>
        <p:nvSpPr>
          <p:cNvPr id="5" name="Rechteck 4">
            <a:extLst>
              <a:ext uri="{FF2B5EF4-FFF2-40B4-BE49-F238E27FC236}">
                <a16:creationId xmlns:a16="http://schemas.microsoft.com/office/drawing/2014/main" id="{DA011AD1-E6DC-3A8F-4596-0D2F4730DAD5}"/>
              </a:ext>
            </a:extLst>
          </p:cNvPr>
          <p:cNvSpPr/>
          <p:nvPr/>
        </p:nvSpPr>
        <p:spPr>
          <a:xfrm>
            <a:off x="2340974" y="0"/>
            <a:ext cx="5660227" cy="6858000"/>
          </a:xfrm>
          <a:prstGeom prst="rect">
            <a:avLst/>
          </a:prstGeom>
          <a:gradFill flip="none" rotWithShape="1">
            <a:gsLst>
              <a:gs pos="0">
                <a:srgbClr val="1B202B"/>
              </a:gs>
              <a:gs pos="55000">
                <a:srgbClr val="1B202B">
                  <a:alpha val="84000"/>
                </a:srgbClr>
              </a:gs>
              <a:gs pos="100000">
                <a:srgbClr val="1B202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Gerader Verbinder 10">
            <a:extLst>
              <a:ext uri="{FF2B5EF4-FFF2-40B4-BE49-F238E27FC236}">
                <a16:creationId xmlns:a16="http://schemas.microsoft.com/office/drawing/2014/main" id="{CC1C0118-2F51-68F9-5366-E07F98F47AA6}"/>
              </a:ext>
            </a:extLst>
          </p:cNvPr>
          <p:cNvCxnSpPr>
            <a:cxnSpLocks/>
          </p:cNvCxnSpPr>
          <p:nvPr/>
        </p:nvCxnSpPr>
        <p:spPr>
          <a:xfrm>
            <a:off x="1469517" y="3940839"/>
            <a:ext cx="731298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87E4DDA8-D008-0888-BD55-63293C063B52}"/>
              </a:ext>
            </a:extLst>
          </p:cNvPr>
          <p:cNvCxnSpPr>
            <a:cxnSpLocks/>
          </p:cNvCxnSpPr>
          <p:nvPr/>
        </p:nvCxnSpPr>
        <p:spPr>
          <a:xfrm>
            <a:off x="1483633" y="5531950"/>
            <a:ext cx="6758869" cy="192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What we Offer</a:t>
            </a:r>
          </a:p>
        </p:txBody>
      </p:sp>
      <p:cxnSp>
        <p:nvCxnSpPr>
          <p:cNvPr id="10" name="Gerader Verbinder 9">
            <a:extLst>
              <a:ext uri="{FF2B5EF4-FFF2-40B4-BE49-F238E27FC236}">
                <a16:creationId xmlns:a16="http://schemas.microsoft.com/office/drawing/2014/main" id="{6B5B6CA4-BE39-D50C-9FBA-C9443425FB72}"/>
              </a:ext>
            </a:extLst>
          </p:cNvPr>
          <p:cNvCxnSpPr>
            <a:cxnSpLocks/>
          </p:cNvCxnSpPr>
          <p:nvPr/>
        </p:nvCxnSpPr>
        <p:spPr>
          <a:xfrm>
            <a:off x="1478022" y="1852049"/>
            <a:ext cx="62748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83557B4F-4258-200F-93D3-60D7F277CC74}"/>
              </a:ext>
            </a:extLst>
          </p:cNvPr>
          <p:cNvSpPr>
            <a:spLocks noChangeAspect="1"/>
          </p:cNvSpPr>
          <p:nvPr/>
        </p:nvSpPr>
        <p:spPr>
          <a:xfrm>
            <a:off x="1289517" y="1470253"/>
            <a:ext cx="432000" cy="432000"/>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3" name="Textfeld 12">
            <a:extLst>
              <a:ext uri="{FF2B5EF4-FFF2-40B4-BE49-F238E27FC236}">
                <a16:creationId xmlns:a16="http://schemas.microsoft.com/office/drawing/2014/main" id="{E9142912-B08A-9C0D-1D88-D2D4F100344A}"/>
              </a:ext>
            </a:extLst>
          </p:cNvPr>
          <p:cNvSpPr txBox="1"/>
          <p:nvPr/>
        </p:nvSpPr>
        <p:spPr>
          <a:xfrm>
            <a:off x="1370287" y="1449800"/>
            <a:ext cx="3376316" cy="400110"/>
          </a:xfrm>
          <a:prstGeom prst="rect">
            <a:avLst/>
          </a:prstGeom>
          <a:noFill/>
        </p:spPr>
        <p:txBody>
          <a:bodyPr wrap="square">
            <a:spAutoFit/>
          </a:bodyPr>
          <a:lstStyle>
            <a:defPPr>
              <a:defRPr lang="en-US"/>
            </a:defPPr>
            <a:lvl1pPr>
              <a:defRPr sz="5400" b="1">
                <a:latin typeface="D-DIN" panose="020B0504030202030204" pitchFamily="34" charset="0"/>
              </a:defRPr>
            </a:lvl1pPr>
          </a:lstStyle>
          <a:p>
            <a:r>
              <a:rPr lang="en-US" sz="2000" b="0" dirty="0">
                <a:solidFill>
                  <a:schemeClr val="bg1"/>
                </a:solidFill>
              </a:rPr>
              <a:t>Software &amp; Hardware</a:t>
            </a:r>
          </a:p>
        </p:txBody>
      </p:sp>
      <p:sp>
        <p:nvSpPr>
          <p:cNvPr id="18" name="Ellipse 17">
            <a:extLst>
              <a:ext uri="{FF2B5EF4-FFF2-40B4-BE49-F238E27FC236}">
                <a16:creationId xmlns:a16="http://schemas.microsoft.com/office/drawing/2014/main" id="{7765F87F-8A30-62FB-4C84-019CF81531F4}"/>
              </a:ext>
            </a:extLst>
          </p:cNvPr>
          <p:cNvSpPr>
            <a:spLocks noChangeAspect="1"/>
          </p:cNvSpPr>
          <p:nvPr/>
        </p:nvSpPr>
        <p:spPr>
          <a:xfrm>
            <a:off x="1289517" y="3553831"/>
            <a:ext cx="432000" cy="432000"/>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9" name="Ellipse 18">
            <a:extLst>
              <a:ext uri="{FF2B5EF4-FFF2-40B4-BE49-F238E27FC236}">
                <a16:creationId xmlns:a16="http://schemas.microsoft.com/office/drawing/2014/main" id="{DEC2D304-6B05-D00F-DF92-BE7D3944A571}"/>
              </a:ext>
            </a:extLst>
          </p:cNvPr>
          <p:cNvSpPr>
            <a:spLocks noChangeAspect="1"/>
          </p:cNvSpPr>
          <p:nvPr/>
        </p:nvSpPr>
        <p:spPr>
          <a:xfrm>
            <a:off x="1289517" y="5132632"/>
            <a:ext cx="432000" cy="432000"/>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4" name="Textfeld 13">
            <a:extLst>
              <a:ext uri="{FF2B5EF4-FFF2-40B4-BE49-F238E27FC236}">
                <a16:creationId xmlns:a16="http://schemas.microsoft.com/office/drawing/2014/main" id="{86113AAA-3117-792C-773D-429289BF104E}"/>
              </a:ext>
            </a:extLst>
          </p:cNvPr>
          <p:cNvSpPr txBox="1"/>
          <p:nvPr/>
        </p:nvSpPr>
        <p:spPr>
          <a:xfrm>
            <a:off x="1370287" y="3553831"/>
            <a:ext cx="2948794" cy="400110"/>
          </a:xfrm>
          <a:prstGeom prst="rect">
            <a:avLst/>
          </a:prstGeom>
          <a:noFill/>
        </p:spPr>
        <p:txBody>
          <a:bodyPr wrap="square">
            <a:spAutoFit/>
          </a:bodyPr>
          <a:lstStyle>
            <a:defPPr>
              <a:defRPr lang="en-US"/>
            </a:defPPr>
            <a:lvl1pPr>
              <a:defRPr sz="5400" b="1">
                <a:latin typeface="D-DIN" panose="020B0504030202030204" pitchFamily="34" charset="0"/>
              </a:defRPr>
            </a:lvl1pPr>
          </a:lstStyle>
          <a:p>
            <a:r>
              <a:rPr lang="en-US" sz="2000" b="0" dirty="0">
                <a:solidFill>
                  <a:schemeClr val="bg1"/>
                </a:solidFill>
              </a:rPr>
              <a:t>Equipment &amp; Devices</a:t>
            </a:r>
          </a:p>
        </p:txBody>
      </p:sp>
      <p:sp>
        <p:nvSpPr>
          <p:cNvPr id="15" name="Textfeld 14">
            <a:extLst>
              <a:ext uri="{FF2B5EF4-FFF2-40B4-BE49-F238E27FC236}">
                <a16:creationId xmlns:a16="http://schemas.microsoft.com/office/drawing/2014/main" id="{AC4C743D-0E95-7703-FD7C-449A59C8B114}"/>
              </a:ext>
            </a:extLst>
          </p:cNvPr>
          <p:cNvSpPr txBox="1"/>
          <p:nvPr/>
        </p:nvSpPr>
        <p:spPr>
          <a:xfrm>
            <a:off x="1370287" y="5138877"/>
            <a:ext cx="3069828" cy="400110"/>
          </a:xfrm>
          <a:prstGeom prst="rect">
            <a:avLst/>
          </a:prstGeom>
          <a:noFill/>
        </p:spPr>
        <p:txBody>
          <a:bodyPr wrap="square">
            <a:spAutoFit/>
          </a:bodyPr>
          <a:lstStyle>
            <a:defPPr>
              <a:defRPr lang="en-US"/>
            </a:defPPr>
            <a:lvl1pPr>
              <a:defRPr sz="5400" b="1">
                <a:latin typeface="D-DIN" panose="020B0504030202030204" pitchFamily="34" charset="0"/>
              </a:defRPr>
            </a:lvl1pPr>
          </a:lstStyle>
          <a:p>
            <a:r>
              <a:rPr lang="en-US" sz="2000" b="0" dirty="0">
                <a:solidFill>
                  <a:schemeClr val="bg1"/>
                </a:solidFill>
              </a:rPr>
              <a:t>Consulting &amp; Studies</a:t>
            </a:r>
          </a:p>
        </p:txBody>
      </p:sp>
      <p:sp>
        <p:nvSpPr>
          <p:cNvPr id="20" name="Textfeld 19">
            <a:extLst>
              <a:ext uri="{FF2B5EF4-FFF2-40B4-BE49-F238E27FC236}">
                <a16:creationId xmlns:a16="http://schemas.microsoft.com/office/drawing/2014/main" id="{121C2BBB-9285-5CE1-97BB-D2BDDCCC8E19}"/>
              </a:ext>
            </a:extLst>
          </p:cNvPr>
          <p:cNvSpPr txBox="1"/>
          <p:nvPr/>
        </p:nvSpPr>
        <p:spPr>
          <a:xfrm>
            <a:off x="1549308" y="1887218"/>
            <a:ext cx="4110153" cy="1600438"/>
          </a:xfrm>
          <a:prstGeom prst="rect">
            <a:avLst/>
          </a:prstGeom>
          <a:noFill/>
        </p:spPr>
        <p:txBody>
          <a:bodyPr wrap="square">
            <a:spAutoFit/>
          </a:bodyPr>
          <a:lstStyle>
            <a:defPPr>
              <a:defRPr lang="en-US"/>
            </a:defPPr>
            <a:lvl1pPr>
              <a:defRPr sz="5400" b="1">
                <a:latin typeface="D-DIN" panose="020B0504030202030204" pitchFamily="34" charset="0"/>
              </a:defRPr>
            </a:lvl1pPr>
          </a:lstStyle>
          <a:p>
            <a:pPr marL="171450" indent="-171450">
              <a:buFont typeface="Wingdings" panose="05000000000000000000" pitchFamily="2" charset="2"/>
              <a:buChar char="§"/>
            </a:pPr>
            <a:r>
              <a:rPr lang="en-US" sz="1400" b="0" dirty="0">
                <a:solidFill>
                  <a:schemeClr val="bg1">
                    <a:lumMod val="75000"/>
                  </a:schemeClr>
                </a:solidFill>
              </a:rPr>
              <a:t>Raw Material Management</a:t>
            </a:r>
          </a:p>
          <a:p>
            <a:pPr marL="171450" indent="-171450">
              <a:buFont typeface="Wingdings" panose="05000000000000000000" pitchFamily="2" charset="2"/>
              <a:buChar char="§"/>
            </a:pPr>
            <a:r>
              <a:rPr lang="en-US" sz="1400" b="0" dirty="0">
                <a:solidFill>
                  <a:schemeClr val="bg1">
                    <a:lumMod val="75000"/>
                  </a:schemeClr>
                </a:solidFill>
              </a:rPr>
              <a:t>Digital Metallurgical Twins</a:t>
            </a:r>
          </a:p>
          <a:p>
            <a:pPr marL="171450" indent="-171450">
              <a:buFont typeface="Wingdings" panose="05000000000000000000" pitchFamily="2" charset="2"/>
              <a:buChar char="§"/>
            </a:pPr>
            <a:r>
              <a:rPr lang="en-US" sz="1400" b="0" dirty="0">
                <a:solidFill>
                  <a:schemeClr val="bg1">
                    <a:lumMod val="75000"/>
                  </a:schemeClr>
                </a:solidFill>
              </a:rPr>
              <a:t>Level 2 Software</a:t>
            </a:r>
          </a:p>
          <a:p>
            <a:pPr marL="171450" indent="-171450">
              <a:buFont typeface="Wingdings" panose="05000000000000000000" pitchFamily="2" charset="2"/>
              <a:buChar char="§"/>
            </a:pPr>
            <a:r>
              <a:rPr lang="en-US" sz="1400" b="0" dirty="0">
                <a:solidFill>
                  <a:schemeClr val="bg1">
                    <a:lumMod val="75000"/>
                  </a:schemeClr>
                </a:solidFill>
              </a:rPr>
              <a:t>Manufacturing Execution System</a:t>
            </a:r>
          </a:p>
          <a:p>
            <a:pPr marL="171450" indent="-171450">
              <a:buFont typeface="Wingdings" panose="05000000000000000000" pitchFamily="2" charset="2"/>
              <a:buChar char="§"/>
            </a:pPr>
            <a:r>
              <a:rPr lang="en-US" sz="1400" b="0" dirty="0">
                <a:solidFill>
                  <a:schemeClr val="bg1">
                    <a:lumMod val="75000"/>
                  </a:schemeClr>
                </a:solidFill>
              </a:rPr>
              <a:t>Ladle Management</a:t>
            </a:r>
          </a:p>
          <a:p>
            <a:pPr marL="171450" indent="-171450">
              <a:buFont typeface="Wingdings" panose="05000000000000000000" pitchFamily="2" charset="2"/>
              <a:buChar char="§"/>
            </a:pPr>
            <a:r>
              <a:rPr lang="en-US" sz="1400" b="0" dirty="0">
                <a:solidFill>
                  <a:schemeClr val="bg1">
                    <a:lumMod val="75000"/>
                  </a:schemeClr>
                </a:solidFill>
              </a:rPr>
              <a:t>Intelligent Cameras</a:t>
            </a:r>
          </a:p>
          <a:p>
            <a:pPr marL="171450" indent="-171450">
              <a:buFont typeface="Wingdings" panose="05000000000000000000" pitchFamily="2" charset="2"/>
              <a:buChar char="§"/>
            </a:pPr>
            <a:r>
              <a:rPr lang="en-US" sz="1400" b="0" dirty="0">
                <a:solidFill>
                  <a:schemeClr val="bg1">
                    <a:lumMod val="75000"/>
                  </a:schemeClr>
                </a:solidFill>
              </a:rPr>
              <a:t>Operating Terminals</a:t>
            </a:r>
          </a:p>
        </p:txBody>
      </p:sp>
      <p:sp>
        <p:nvSpPr>
          <p:cNvPr id="21" name="Textfeld 20">
            <a:extLst>
              <a:ext uri="{FF2B5EF4-FFF2-40B4-BE49-F238E27FC236}">
                <a16:creationId xmlns:a16="http://schemas.microsoft.com/office/drawing/2014/main" id="{B4149BBA-68EB-4BA1-F8F7-87A9D2854716}"/>
              </a:ext>
            </a:extLst>
          </p:cNvPr>
          <p:cNvSpPr txBox="1"/>
          <p:nvPr/>
        </p:nvSpPr>
        <p:spPr>
          <a:xfrm>
            <a:off x="1549308" y="4046722"/>
            <a:ext cx="4110153" cy="954107"/>
          </a:xfrm>
          <a:prstGeom prst="rect">
            <a:avLst/>
          </a:prstGeom>
          <a:noFill/>
        </p:spPr>
        <p:txBody>
          <a:bodyPr wrap="square">
            <a:spAutoFit/>
          </a:bodyPr>
          <a:lstStyle>
            <a:defPPr>
              <a:defRPr lang="en-US"/>
            </a:defPPr>
            <a:lvl1pPr>
              <a:defRPr sz="5400" b="1">
                <a:latin typeface="D-DIN" panose="020B0504030202030204" pitchFamily="34" charset="0"/>
              </a:defRPr>
            </a:lvl1pPr>
          </a:lstStyle>
          <a:p>
            <a:pPr marL="171450" indent="-171450">
              <a:buFont typeface="Wingdings" panose="05000000000000000000" pitchFamily="2" charset="2"/>
              <a:buChar char="§"/>
            </a:pPr>
            <a:r>
              <a:rPr lang="en-US" sz="1400" b="0" dirty="0">
                <a:solidFill>
                  <a:schemeClr val="bg1">
                    <a:lumMod val="75000"/>
                  </a:schemeClr>
                </a:solidFill>
              </a:rPr>
              <a:t>Automatic Gas Coupler</a:t>
            </a:r>
          </a:p>
          <a:p>
            <a:pPr marL="171450" indent="-171450">
              <a:buFont typeface="Wingdings" panose="05000000000000000000" pitchFamily="2" charset="2"/>
              <a:buChar char="§"/>
            </a:pPr>
            <a:r>
              <a:rPr lang="en-US" sz="1400" b="0" dirty="0">
                <a:solidFill>
                  <a:schemeClr val="bg1">
                    <a:lumMod val="75000"/>
                  </a:schemeClr>
                </a:solidFill>
              </a:rPr>
              <a:t>Heavy Duty Multiline Coupler</a:t>
            </a:r>
          </a:p>
          <a:p>
            <a:pPr marL="171450" indent="-171450">
              <a:buFont typeface="Wingdings" panose="05000000000000000000" pitchFamily="2" charset="2"/>
              <a:buChar char="§"/>
            </a:pPr>
            <a:r>
              <a:rPr lang="en-US" sz="1400" b="0" dirty="0">
                <a:solidFill>
                  <a:schemeClr val="bg1">
                    <a:lumMod val="75000"/>
                  </a:schemeClr>
                </a:solidFill>
              </a:rPr>
              <a:t>Automatic Slide-Gate Coupler</a:t>
            </a:r>
          </a:p>
          <a:p>
            <a:pPr marL="171450" indent="-171450">
              <a:buFont typeface="Wingdings" panose="05000000000000000000" pitchFamily="2" charset="2"/>
              <a:buChar char="§"/>
            </a:pPr>
            <a:r>
              <a:rPr lang="en-US" sz="1400" b="0" dirty="0">
                <a:solidFill>
                  <a:schemeClr val="bg1">
                    <a:lumMod val="75000"/>
                  </a:schemeClr>
                </a:solidFill>
              </a:rPr>
              <a:t>Bins and Silos</a:t>
            </a:r>
          </a:p>
        </p:txBody>
      </p:sp>
      <p:sp>
        <p:nvSpPr>
          <p:cNvPr id="23" name="Textfeld 22">
            <a:extLst>
              <a:ext uri="{FF2B5EF4-FFF2-40B4-BE49-F238E27FC236}">
                <a16:creationId xmlns:a16="http://schemas.microsoft.com/office/drawing/2014/main" id="{65CCD963-F982-B17E-44EB-FF34E4586DAF}"/>
              </a:ext>
            </a:extLst>
          </p:cNvPr>
          <p:cNvSpPr txBox="1"/>
          <p:nvPr/>
        </p:nvSpPr>
        <p:spPr>
          <a:xfrm>
            <a:off x="1549308" y="5597535"/>
            <a:ext cx="4110153" cy="738664"/>
          </a:xfrm>
          <a:prstGeom prst="rect">
            <a:avLst/>
          </a:prstGeom>
          <a:noFill/>
        </p:spPr>
        <p:txBody>
          <a:bodyPr wrap="square">
            <a:spAutoFit/>
          </a:bodyPr>
          <a:lstStyle>
            <a:defPPr>
              <a:defRPr lang="en-US"/>
            </a:defPPr>
            <a:lvl1pPr>
              <a:defRPr sz="5400" b="1">
                <a:latin typeface="D-DIN" panose="020B0504030202030204" pitchFamily="34" charset="0"/>
              </a:defRPr>
            </a:lvl1pPr>
          </a:lstStyle>
          <a:p>
            <a:pPr marL="171450" indent="-171450">
              <a:buFont typeface="Wingdings" panose="05000000000000000000" pitchFamily="2" charset="2"/>
              <a:buChar char="§"/>
            </a:pPr>
            <a:r>
              <a:rPr lang="en-US" sz="1400" b="0" dirty="0">
                <a:solidFill>
                  <a:schemeClr val="bg1">
                    <a:lumMod val="75000"/>
                  </a:schemeClr>
                </a:solidFill>
              </a:rPr>
              <a:t>Metallurgical Process Optimization</a:t>
            </a:r>
          </a:p>
          <a:p>
            <a:pPr marL="171450" indent="-171450">
              <a:buFont typeface="Wingdings" panose="05000000000000000000" pitchFamily="2" charset="2"/>
              <a:buChar char="§"/>
            </a:pPr>
            <a:r>
              <a:rPr lang="en-US" sz="1400" b="0" dirty="0">
                <a:solidFill>
                  <a:schemeClr val="bg1">
                    <a:lumMod val="75000"/>
                  </a:schemeClr>
                </a:solidFill>
              </a:rPr>
              <a:t>Requirement &amp; Software Engineering</a:t>
            </a:r>
          </a:p>
          <a:p>
            <a:pPr marL="171450" indent="-171450">
              <a:buFont typeface="Wingdings" panose="05000000000000000000" pitchFamily="2" charset="2"/>
              <a:buChar char="§"/>
            </a:pPr>
            <a:r>
              <a:rPr lang="en-US" sz="1400" b="0" dirty="0">
                <a:solidFill>
                  <a:schemeClr val="bg1">
                    <a:lumMod val="75000"/>
                  </a:schemeClr>
                </a:solidFill>
              </a:rPr>
              <a:t>Feasibility &amp; Business Strategy Studies</a:t>
            </a:r>
          </a:p>
        </p:txBody>
      </p:sp>
      <p:sp>
        <p:nvSpPr>
          <p:cNvPr id="51" name="Slide Number Placeholder 3">
            <a:extLst>
              <a:ext uri="{FF2B5EF4-FFF2-40B4-BE49-F238E27FC236}">
                <a16:creationId xmlns:a16="http://schemas.microsoft.com/office/drawing/2014/main" id="{A3FCE043-FFFD-DAEF-843A-50996EAEB830}"/>
              </a:ext>
            </a:extLst>
          </p:cNvPr>
          <p:cNvSpPr>
            <a:spLocks noGrp="1"/>
          </p:cNvSpPr>
          <p:nvPr>
            <p:ph type="sldNum" sz="quarter" idx="16"/>
          </p:nvPr>
        </p:nvSpPr>
        <p:spPr>
          <a:xfrm>
            <a:off x="239489" y="5988049"/>
            <a:ext cx="11711211" cy="365125"/>
          </a:xfrm>
        </p:spPr>
        <p:txBody>
          <a:bodyPr/>
          <a:lstStyle/>
          <a:p>
            <a:fld id="{9DFB4FA4-131A-4914-B333-1CC9E3F11BF7}" type="slidenum">
              <a:rPr lang="en-US" smtClean="0">
                <a:solidFill>
                  <a:schemeClr val="bg1"/>
                </a:solidFill>
              </a:rPr>
              <a:pPr/>
              <a:t>12</a:t>
            </a:fld>
            <a:endParaRPr lang="en-US" dirty="0">
              <a:solidFill>
                <a:schemeClr val="bg1"/>
              </a:solidFill>
            </a:endParaRPr>
          </a:p>
        </p:txBody>
      </p:sp>
      <p:pic>
        <p:nvPicPr>
          <p:cNvPr id="3" name="Grafik 2" descr="Ein Bild, das Feuer, Kamin enthält.&#10;&#10;Automatisch generierte Beschreibung">
            <a:extLst>
              <a:ext uri="{FF2B5EF4-FFF2-40B4-BE49-F238E27FC236}">
                <a16:creationId xmlns:a16="http://schemas.microsoft.com/office/drawing/2014/main" id="{86415632-5EF3-D633-CFEA-A3BD56BFE752}"/>
              </a:ext>
            </a:extLst>
          </p:cNvPr>
          <p:cNvPicPr>
            <a:picLocks noChangeAspect="1"/>
          </p:cNvPicPr>
          <p:nvPr/>
        </p:nvPicPr>
        <p:blipFill rotWithShape="1">
          <a:blip r:embed="rId4">
            <a:extLst>
              <a:ext uri="{28A0092B-C50C-407E-A947-70E740481C1C}">
                <a14:useLocalDpi xmlns:a14="http://schemas.microsoft.com/office/drawing/2010/main" val="0"/>
              </a:ext>
            </a:extLst>
          </a:blip>
          <a:srcRect l="54291" t="79911" r="35423" b="7481"/>
          <a:stretch/>
        </p:blipFill>
        <p:spPr>
          <a:xfrm>
            <a:off x="8230088" y="4934350"/>
            <a:ext cx="1432800" cy="1195200"/>
          </a:xfrm>
          <a:prstGeom prst="rect">
            <a:avLst/>
          </a:prstGeom>
          <a:ln>
            <a:solidFill>
              <a:schemeClr val="bg1"/>
            </a:solidFill>
          </a:ln>
        </p:spPr>
      </p:pic>
      <p:pic>
        <p:nvPicPr>
          <p:cNvPr id="16" name="Grafik 15" descr="Ein Bild, das Feuer, Kamin enthält.&#10;&#10;Automatisch generierte Beschreibung">
            <a:extLst>
              <a:ext uri="{FF2B5EF4-FFF2-40B4-BE49-F238E27FC236}">
                <a16:creationId xmlns:a16="http://schemas.microsoft.com/office/drawing/2014/main" id="{7ECA6B27-B837-8FFE-C0D6-73779E768104}"/>
              </a:ext>
            </a:extLst>
          </p:cNvPr>
          <p:cNvPicPr>
            <a:picLocks noChangeAspect="1"/>
          </p:cNvPicPr>
          <p:nvPr/>
        </p:nvPicPr>
        <p:blipFill rotWithShape="1">
          <a:blip r:embed="rId3">
            <a:extLst>
              <a:ext uri="{28A0092B-C50C-407E-A947-70E740481C1C}">
                <a14:useLocalDpi xmlns:a14="http://schemas.microsoft.com/office/drawing/2010/main" val="0"/>
              </a:ext>
            </a:extLst>
          </a:blip>
          <a:srcRect l="58167" t="62593" r="31547" b="24799"/>
          <a:stretch/>
        </p:blipFill>
        <p:spPr>
          <a:xfrm>
            <a:off x="8792867" y="3328575"/>
            <a:ext cx="1432800" cy="1195200"/>
          </a:xfrm>
          <a:prstGeom prst="rect">
            <a:avLst/>
          </a:prstGeom>
          <a:ln>
            <a:solidFill>
              <a:schemeClr val="bg1"/>
            </a:solidFill>
          </a:ln>
        </p:spPr>
      </p:pic>
      <p:pic>
        <p:nvPicPr>
          <p:cNvPr id="22" name="Grafik 21" descr="Ein Bild, das Feuer, Kamin enthält.&#10;&#10;Automatisch generierte Beschreibung">
            <a:extLst>
              <a:ext uri="{FF2B5EF4-FFF2-40B4-BE49-F238E27FC236}">
                <a16:creationId xmlns:a16="http://schemas.microsoft.com/office/drawing/2014/main" id="{7BC5BA21-D4E1-99DC-80F7-D550D7BDE50C}"/>
              </a:ext>
            </a:extLst>
          </p:cNvPr>
          <p:cNvPicPr>
            <a:picLocks noChangeAspect="1"/>
          </p:cNvPicPr>
          <p:nvPr/>
        </p:nvPicPr>
        <p:blipFill rotWithShape="1">
          <a:blip r:embed="rId5">
            <a:extLst>
              <a:ext uri="{28A0092B-C50C-407E-A947-70E740481C1C}">
                <a14:useLocalDpi xmlns:a14="http://schemas.microsoft.com/office/drawing/2010/main" val="0"/>
              </a:ext>
            </a:extLst>
          </a:blip>
          <a:srcRect l="50777" t="45276" r="38937" b="42116"/>
          <a:stretch/>
        </p:blipFill>
        <p:spPr>
          <a:xfrm>
            <a:off x="7752902" y="1657957"/>
            <a:ext cx="1432800" cy="1195201"/>
          </a:xfrm>
          <a:prstGeom prst="rect">
            <a:avLst/>
          </a:prstGeom>
          <a:ln>
            <a:solidFill>
              <a:schemeClr val="bg1"/>
            </a:solidFill>
          </a:ln>
        </p:spPr>
      </p:pic>
    </p:spTree>
    <p:extLst>
      <p:ext uri="{BB962C8B-B14F-4D97-AF65-F5344CB8AC3E}">
        <p14:creationId xmlns:p14="http://schemas.microsoft.com/office/powerpoint/2010/main" val="255770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6480-D6C5-ED34-EC77-765FF20E9781}"/>
              </a:ext>
            </a:extLst>
          </p:cNvPr>
          <p:cNvSpPr>
            <a:spLocks noGrp="1" noRot="1" noMove="1" noResize="1" noEditPoints="1" noAdjustHandles="1" noChangeArrowheads="1" noChangeShapeType="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F29473C2-E2FA-53BC-508F-78A3616754DF}"/>
              </a:ext>
            </a:extLst>
          </p:cNvPr>
          <p:cNvSpPr>
            <a:spLocks noGrp="1" noRot="1" noMove="1" noResize="1" noEditPoints="1" noAdjustHandles="1" noChangeArrowheads="1" noChangeShapeType="1"/>
          </p:cNvSpPr>
          <p:nvPr>
            <p:ph type="body" sz="quarter" idx="15"/>
          </p:nvPr>
        </p:nvSpPr>
        <p:spPr/>
        <p:txBody>
          <a:bodyPr/>
          <a:lstStyle/>
          <a:p>
            <a:r>
              <a:rPr lang="en-US" dirty="0"/>
              <a:t>software and hardware</a:t>
            </a:r>
          </a:p>
        </p:txBody>
      </p:sp>
    </p:spTree>
    <p:extLst>
      <p:ext uri="{BB962C8B-B14F-4D97-AF65-F5344CB8AC3E}">
        <p14:creationId xmlns:p14="http://schemas.microsoft.com/office/powerpoint/2010/main" val="309117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Im Haus enthält.&#10;&#10;Automatisch generierte Beschreibung">
            <a:extLst>
              <a:ext uri="{FF2B5EF4-FFF2-40B4-BE49-F238E27FC236}">
                <a16:creationId xmlns:a16="http://schemas.microsoft.com/office/drawing/2014/main" id="{782846C2-8E01-5002-B757-86478FDA5AEC}"/>
              </a:ext>
            </a:extLst>
          </p:cNvPr>
          <p:cNvPicPr>
            <a:picLocks noChangeAspect="1"/>
          </p:cNvPicPr>
          <p:nvPr/>
        </p:nvPicPr>
        <p:blipFill rotWithShape="1">
          <a:blip r:embed="rId3">
            <a:extLst>
              <a:ext uri="{28A0092B-C50C-407E-A947-70E740481C1C}">
                <a14:useLocalDpi xmlns:a14="http://schemas.microsoft.com/office/drawing/2010/main" val="0"/>
              </a:ext>
            </a:extLst>
          </a:blip>
          <a:srcRect l="8607" r="12823"/>
          <a:stretch/>
        </p:blipFill>
        <p:spPr>
          <a:xfrm>
            <a:off x="5007658" y="0"/>
            <a:ext cx="7184342" cy="6858000"/>
          </a:xfrm>
          <a:prstGeom prst="rect">
            <a:avLst/>
          </a:prstGeom>
        </p:spPr>
      </p:pic>
      <p:sp>
        <p:nvSpPr>
          <p:cNvPr id="3" name="Footer Placeholder 2">
            <a:extLst>
              <a:ext uri="{FF2B5EF4-FFF2-40B4-BE49-F238E27FC236}">
                <a16:creationId xmlns:a16="http://schemas.microsoft.com/office/drawing/2014/main" id="{BE1D3B40-9EF0-5AE3-7D16-2D0283D15362}"/>
              </a:ext>
            </a:extLst>
          </p:cNvPr>
          <p:cNvSpPr>
            <a:spLocks noGrp="1" noRot="1" noMove="1" noResize="1" noEditPoints="1" noAdjustHandles="1" noChangeArrowheads="1" noChangeShapeType="1"/>
          </p:cNvSpPr>
          <p:nvPr>
            <p:ph type="ftr" sz="quarter" idx="15"/>
          </p:nvPr>
        </p:nvSpPr>
        <p:spPr/>
        <p:txBody>
          <a:bodyPr/>
          <a:lstStyle/>
          <a:p>
            <a:endParaRPr lang="en-US" cap="all" dirty="0">
              <a:solidFill>
                <a:schemeClr val="bg1"/>
              </a:solidFill>
            </a:endParaRPr>
          </a:p>
        </p:txBody>
      </p:sp>
      <p:sp>
        <p:nvSpPr>
          <p:cNvPr id="4" name="Slide Number Placeholder 3">
            <a:extLst>
              <a:ext uri="{FF2B5EF4-FFF2-40B4-BE49-F238E27FC236}">
                <a16:creationId xmlns:a16="http://schemas.microsoft.com/office/drawing/2014/main" id="{4D9F1A18-78CB-93F9-E566-D8A36AA7815D}"/>
              </a:ext>
            </a:extLst>
          </p:cNvPr>
          <p:cNvSpPr>
            <a:spLocks noGrp="1" noRot="1" noMove="1" noResize="1" noEditPoints="1" noAdjustHandles="1" noChangeArrowheads="1" noChangeShapeType="1"/>
          </p:cNvSpPr>
          <p:nvPr>
            <p:ph type="sldNum" sz="quarter" idx="16"/>
          </p:nvPr>
        </p:nvSpPr>
        <p:spPr/>
        <p:txBody>
          <a:bodyPr/>
          <a:lstStyle/>
          <a:p>
            <a:endParaRPr lang="en-US" dirty="0">
              <a:solidFill>
                <a:schemeClr val="bg1"/>
              </a:solidFill>
            </a:endParaRP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portfolio (Solutions)</a:t>
            </a:r>
          </a:p>
        </p:txBody>
      </p:sp>
      <p:sp>
        <p:nvSpPr>
          <p:cNvPr id="25" name="Textfeld 24">
            <a:extLst>
              <a:ext uri="{FF2B5EF4-FFF2-40B4-BE49-F238E27FC236}">
                <a16:creationId xmlns:a16="http://schemas.microsoft.com/office/drawing/2014/main" id="{8CC34C7E-F33E-98FB-453E-7E78E3489505}"/>
              </a:ext>
            </a:extLst>
          </p:cNvPr>
          <p:cNvSpPr txBox="1"/>
          <p:nvPr/>
        </p:nvSpPr>
        <p:spPr>
          <a:xfrm>
            <a:off x="879482" y="3491140"/>
            <a:ext cx="3253366" cy="2310184"/>
          </a:xfrm>
          <a:prstGeom prst="rect">
            <a:avLst/>
          </a:prstGeom>
          <a:noFill/>
        </p:spPr>
        <p:txBody>
          <a:bodyPr wrap="square">
            <a:spAutoFit/>
          </a:bodyPr>
          <a:lstStyle>
            <a:defPPr>
              <a:defRPr lang="en-US"/>
            </a:defPPr>
            <a:lvl1pPr>
              <a:defRPr sz="5400" b="1">
                <a:latin typeface="D-DIN" panose="020B0504030202030204" pitchFamily="34" charset="0"/>
              </a:defRPr>
            </a:lvl1pPr>
          </a:lstStyle>
          <a:p>
            <a:pPr>
              <a:lnSpc>
                <a:spcPct val="150000"/>
              </a:lnSpc>
            </a:pPr>
            <a:r>
              <a:rPr lang="en-US" sz="1400" b="0" dirty="0"/>
              <a:t>Raw Material Management</a:t>
            </a:r>
          </a:p>
          <a:p>
            <a:pPr>
              <a:lnSpc>
                <a:spcPct val="150000"/>
              </a:lnSpc>
            </a:pPr>
            <a:r>
              <a:rPr lang="en-US" sz="1400" b="0" dirty="0"/>
              <a:t>Digital Metallurgical Twins </a:t>
            </a:r>
          </a:p>
          <a:p>
            <a:pPr>
              <a:lnSpc>
                <a:spcPct val="150000"/>
              </a:lnSpc>
            </a:pPr>
            <a:r>
              <a:rPr lang="en-US" sz="1400" b="0" dirty="0"/>
              <a:t>Level 2 Software </a:t>
            </a:r>
          </a:p>
          <a:p>
            <a:pPr>
              <a:lnSpc>
                <a:spcPct val="150000"/>
              </a:lnSpc>
            </a:pPr>
            <a:r>
              <a:rPr lang="en-US" sz="1400" b="0" dirty="0"/>
              <a:t>Manufacturing Execution System</a:t>
            </a:r>
          </a:p>
          <a:p>
            <a:pPr>
              <a:lnSpc>
                <a:spcPct val="150000"/>
              </a:lnSpc>
            </a:pPr>
            <a:r>
              <a:rPr lang="en-US" sz="1400" b="0" dirty="0"/>
              <a:t>Ladle Management</a:t>
            </a:r>
          </a:p>
          <a:p>
            <a:pPr>
              <a:lnSpc>
                <a:spcPct val="150000"/>
              </a:lnSpc>
            </a:pPr>
            <a:r>
              <a:rPr lang="en-US" sz="1400" b="0" dirty="0"/>
              <a:t>Intelligent Cameras</a:t>
            </a:r>
          </a:p>
          <a:p>
            <a:pPr>
              <a:lnSpc>
                <a:spcPct val="150000"/>
              </a:lnSpc>
            </a:pPr>
            <a:r>
              <a:rPr lang="en-US" sz="1400" b="0" dirty="0"/>
              <a:t>Operating Terminals</a:t>
            </a:r>
          </a:p>
        </p:txBody>
      </p:sp>
      <p:cxnSp>
        <p:nvCxnSpPr>
          <p:cNvPr id="27" name="Gerader Verbinder 26">
            <a:extLst>
              <a:ext uri="{FF2B5EF4-FFF2-40B4-BE49-F238E27FC236}">
                <a16:creationId xmlns:a16="http://schemas.microsoft.com/office/drawing/2014/main" id="{62D0F7F0-ABA8-9119-DCD0-4153EEA53311}"/>
              </a:ext>
            </a:extLst>
          </p:cNvPr>
          <p:cNvCxnSpPr/>
          <p:nvPr/>
        </p:nvCxnSpPr>
        <p:spPr>
          <a:xfrm flipH="1">
            <a:off x="756137" y="2646119"/>
            <a:ext cx="0" cy="29880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Gerader Verbinder 28">
            <a:extLst>
              <a:ext uri="{FF2B5EF4-FFF2-40B4-BE49-F238E27FC236}">
                <a16:creationId xmlns:a16="http://schemas.microsoft.com/office/drawing/2014/main" id="{EB1CAFC3-5E6E-E80D-711D-CFF762086EFA}"/>
              </a:ext>
            </a:extLst>
          </p:cNvPr>
          <p:cNvCxnSpPr>
            <a:cxnSpLocks/>
          </p:cNvCxnSpPr>
          <p:nvPr/>
        </p:nvCxnSpPr>
        <p:spPr>
          <a:xfrm>
            <a:off x="758057" y="3732335"/>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Gerader Verbinder 29">
            <a:extLst>
              <a:ext uri="{FF2B5EF4-FFF2-40B4-BE49-F238E27FC236}">
                <a16:creationId xmlns:a16="http://schemas.microsoft.com/office/drawing/2014/main" id="{10B682FE-CE04-1E0A-88D8-C7F03AEBC100}"/>
              </a:ext>
            </a:extLst>
          </p:cNvPr>
          <p:cNvCxnSpPr>
            <a:cxnSpLocks/>
          </p:cNvCxnSpPr>
          <p:nvPr/>
        </p:nvCxnSpPr>
        <p:spPr>
          <a:xfrm>
            <a:off x="758057" y="4029808"/>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Gerader Verbinder 30">
            <a:extLst>
              <a:ext uri="{FF2B5EF4-FFF2-40B4-BE49-F238E27FC236}">
                <a16:creationId xmlns:a16="http://schemas.microsoft.com/office/drawing/2014/main" id="{2AE000A7-8EF1-795F-04F7-488FB2F739E1}"/>
              </a:ext>
            </a:extLst>
          </p:cNvPr>
          <p:cNvCxnSpPr>
            <a:cxnSpLocks/>
          </p:cNvCxnSpPr>
          <p:nvPr/>
        </p:nvCxnSpPr>
        <p:spPr>
          <a:xfrm>
            <a:off x="758057" y="4354621"/>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Gerader Verbinder 31">
            <a:extLst>
              <a:ext uri="{FF2B5EF4-FFF2-40B4-BE49-F238E27FC236}">
                <a16:creationId xmlns:a16="http://schemas.microsoft.com/office/drawing/2014/main" id="{2731C66C-4B21-C94F-64E8-460F3F322DBE}"/>
              </a:ext>
            </a:extLst>
          </p:cNvPr>
          <p:cNvCxnSpPr>
            <a:cxnSpLocks/>
          </p:cNvCxnSpPr>
          <p:nvPr/>
        </p:nvCxnSpPr>
        <p:spPr>
          <a:xfrm>
            <a:off x="758057" y="4652094"/>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Gerader Verbinder 32">
            <a:extLst>
              <a:ext uri="{FF2B5EF4-FFF2-40B4-BE49-F238E27FC236}">
                <a16:creationId xmlns:a16="http://schemas.microsoft.com/office/drawing/2014/main" id="{013A6AF0-64C9-365D-AB8F-31CF548C3C1B}"/>
              </a:ext>
            </a:extLst>
          </p:cNvPr>
          <p:cNvCxnSpPr>
            <a:cxnSpLocks/>
          </p:cNvCxnSpPr>
          <p:nvPr/>
        </p:nvCxnSpPr>
        <p:spPr>
          <a:xfrm>
            <a:off x="758057" y="5003786"/>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Gerader Verbinder 33">
            <a:extLst>
              <a:ext uri="{FF2B5EF4-FFF2-40B4-BE49-F238E27FC236}">
                <a16:creationId xmlns:a16="http://schemas.microsoft.com/office/drawing/2014/main" id="{AFC255D7-3431-A8D9-06BB-4B86AB4AA3F7}"/>
              </a:ext>
            </a:extLst>
          </p:cNvPr>
          <p:cNvCxnSpPr>
            <a:cxnSpLocks/>
          </p:cNvCxnSpPr>
          <p:nvPr/>
        </p:nvCxnSpPr>
        <p:spPr>
          <a:xfrm>
            <a:off x="758057" y="5323239"/>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Gerader Verbinder 34">
            <a:extLst>
              <a:ext uri="{FF2B5EF4-FFF2-40B4-BE49-F238E27FC236}">
                <a16:creationId xmlns:a16="http://schemas.microsoft.com/office/drawing/2014/main" id="{CB11174C-2808-73D6-4AE3-DBE7DD80E553}"/>
              </a:ext>
            </a:extLst>
          </p:cNvPr>
          <p:cNvCxnSpPr>
            <a:cxnSpLocks/>
          </p:cNvCxnSpPr>
          <p:nvPr/>
        </p:nvCxnSpPr>
        <p:spPr>
          <a:xfrm>
            <a:off x="758057" y="5638297"/>
            <a:ext cx="18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Geschweifte Klammer rechts 8">
            <a:extLst>
              <a:ext uri="{FF2B5EF4-FFF2-40B4-BE49-F238E27FC236}">
                <a16:creationId xmlns:a16="http://schemas.microsoft.com/office/drawing/2014/main" id="{1508DD71-93D0-0176-A544-7AE8EEB007AD}"/>
              </a:ext>
            </a:extLst>
          </p:cNvPr>
          <p:cNvSpPr/>
          <p:nvPr/>
        </p:nvSpPr>
        <p:spPr>
          <a:xfrm>
            <a:off x="3744489" y="3603812"/>
            <a:ext cx="229473" cy="1484799"/>
          </a:xfrm>
          <a:prstGeom prst="righ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a:p>
        </p:txBody>
      </p:sp>
      <p:sp>
        <p:nvSpPr>
          <p:cNvPr id="10" name="Textfeld 9">
            <a:extLst>
              <a:ext uri="{FF2B5EF4-FFF2-40B4-BE49-F238E27FC236}">
                <a16:creationId xmlns:a16="http://schemas.microsoft.com/office/drawing/2014/main" id="{7DDAB127-EE33-F44A-D9CC-EF9720FE2433}"/>
              </a:ext>
            </a:extLst>
          </p:cNvPr>
          <p:cNvSpPr txBox="1"/>
          <p:nvPr/>
        </p:nvSpPr>
        <p:spPr>
          <a:xfrm>
            <a:off x="4020537" y="4173795"/>
            <a:ext cx="2992652" cy="338554"/>
          </a:xfrm>
          <a:prstGeom prst="rect">
            <a:avLst/>
          </a:prstGeom>
          <a:noFill/>
        </p:spPr>
        <p:txBody>
          <a:bodyPr wrap="square">
            <a:spAutoFit/>
          </a:bodyPr>
          <a:lstStyle>
            <a:defPPr>
              <a:defRPr lang="en-US"/>
            </a:defPPr>
            <a:lvl1pPr>
              <a:defRPr sz="5400" b="1">
                <a:latin typeface="D-DIN" panose="020B0504030202030204" pitchFamily="34" charset="0"/>
              </a:defRPr>
            </a:lvl1pPr>
          </a:lstStyle>
          <a:p>
            <a:r>
              <a:rPr lang="de-AT" sz="1600" b="0" cap="small" dirty="0"/>
              <a:t>Software</a:t>
            </a:r>
          </a:p>
        </p:txBody>
      </p:sp>
      <p:sp>
        <p:nvSpPr>
          <p:cNvPr id="11" name="Geschweifte Klammer rechts 10">
            <a:extLst>
              <a:ext uri="{FF2B5EF4-FFF2-40B4-BE49-F238E27FC236}">
                <a16:creationId xmlns:a16="http://schemas.microsoft.com/office/drawing/2014/main" id="{E5474360-BFD5-5D94-71DB-FCFB97655A21}"/>
              </a:ext>
            </a:extLst>
          </p:cNvPr>
          <p:cNvSpPr/>
          <p:nvPr/>
        </p:nvSpPr>
        <p:spPr>
          <a:xfrm>
            <a:off x="3744489" y="5152287"/>
            <a:ext cx="229473" cy="561679"/>
          </a:xfrm>
          <a:prstGeom prst="righ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a:p>
        </p:txBody>
      </p:sp>
      <p:sp>
        <p:nvSpPr>
          <p:cNvPr id="12" name="Textfeld 11">
            <a:extLst>
              <a:ext uri="{FF2B5EF4-FFF2-40B4-BE49-F238E27FC236}">
                <a16:creationId xmlns:a16="http://schemas.microsoft.com/office/drawing/2014/main" id="{F5DD6E3A-C801-82C0-97DD-598620B74B2B}"/>
              </a:ext>
            </a:extLst>
          </p:cNvPr>
          <p:cNvSpPr txBox="1"/>
          <p:nvPr/>
        </p:nvSpPr>
        <p:spPr>
          <a:xfrm>
            <a:off x="4020537" y="5254890"/>
            <a:ext cx="2992652" cy="338554"/>
          </a:xfrm>
          <a:prstGeom prst="rect">
            <a:avLst/>
          </a:prstGeom>
          <a:noFill/>
        </p:spPr>
        <p:txBody>
          <a:bodyPr wrap="square">
            <a:spAutoFit/>
          </a:bodyPr>
          <a:lstStyle>
            <a:defPPr>
              <a:defRPr lang="en-US"/>
            </a:defPPr>
            <a:lvl1pPr>
              <a:defRPr sz="5400" b="1">
                <a:latin typeface="D-DIN" panose="020B0504030202030204" pitchFamily="34" charset="0"/>
              </a:defRPr>
            </a:lvl1pPr>
          </a:lstStyle>
          <a:p>
            <a:r>
              <a:rPr lang="de-AT" sz="1600" b="0" cap="small" dirty="0"/>
              <a:t>Hardware</a:t>
            </a:r>
          </a:p>
        </p:txBody>
      </p:sp>
      <p:sp>
        <p:nvSpPr>
          <p:cNvPr id="13" name="Textfeld 12">
            <a:extLst>
              <a:ext uri="{FF2B5EF4-FFF2-40B4-BE49-F238E27FC236}">
                <a16:creationId xmlns:a16="http://schemas.microsoft.com/office/drawing/2014/main" id="{9E751962-6338-9949-F732-D89E854720A7}"/>
              </a:ext>
            </a:extLst>
          </p:cNvPr>
          <p:cNvSpPr txBox="1"/>
          <p:nvPr/>
        </p:nvSpPr>
        <p:spPr>
          <a:xfrm>
            <a:off x="522288" y="1854473"/>
            <a:ext cx="4289690" cy="738664"/>
          </a:xfrm>
          <a:prstGeom prst="rect">
            <a:avLst/>
          </a:prstGeom>
          <a:noFill/>
        </p:spPr>
        <p:txBody>
          <a:bodyPr wrap="square">
            <a:spAutoFit/>
          </a:bodyPr>
          <a:lstStyle/>
          <a:p>
            <a:r>
              <a:rPr lang="en-US" sz="1400" dirty="0">
                <a:latin typeface="D-DIN" panose="020B0504030202030204" pitchFamily="34" charset="0"/>
              </a:rPr>
              <a:t>Make steel production as efficient as possible through the transformation of (metallurgical) processes into customer-centric software.</a:t>
            </a:r>
            <a:endParaRPr lang="de-AT" sz="1400" dirty="0">
              <a:latin typeface="D-DIN" panose="020B0504030202030204" pitchFamily="34" charset="0"/>
            </a:endParaRPr>
          </a:p>
        </p:txBody>
      </p:sp>
      <p:sp>
        <p:nvSpPr>
          <p:cNvPr id="8" name="Rechteck 7">
            <a:extLst>
              <a:ext uri="{FF2B5EF4-FFF2-40B4-BE49-F238E27FC236}">
                <a16:creationId xmlns:a16="http://schemas.microsoft.com/office/drawing/2014/main" id="{BCA16439-86CD-37ED-FC79-AF44082D5F1C}"/>
              </a:ext>
            </a:extLst>
          </p:cNvPr>
          <p:cNvSpPr/>
          <p:nvPr/>
        </p:nvSpPr>
        <p:spPr>
          <a:xfrm>
            <a:off x="4975724" y="0"/>
            <a:ext cx="3354544" cy="6857999"/>
          </a:xfrm>
          <a:prstGeom prst="rect">
            <a:avLst/>
          </a:prstGeom>
          <a:gradFill flip="none" rotWithShape="1">
            <a:gsLst>
              <a:gs pos="0">
                <a:schemeClr val="bg1"/>
              </a:gs>
              <a:gs pos="68824">
                <a:srgbClr val="FFFFFF">
                  <a:alpha val="50000"/>
                </a:srgbClr>
              </a:gs>
              <a:gs pos="34000">
                <a:schemeClr val="bg1">
                  <a:alpha val="9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a:p>
        </p:txBody>
      </p:sp>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 and Hardware</a:t>
            </a:r>
          </a:p>
        </p:txBody>
      </p:sp>
    </p:spTree>
    <p:extLst>
      <p:ext uri="{BB962C8B-B14F-4D97-AF65-F5344CB8AC3E}">
        <p14:creationId xmlns:p14="http://schemas.microsoft.com/office/powerpoint/2010/main" val="31904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24" name="Textfeld 23">
            <a:extLst>
              <a:ext uri="{FF2B5EF4-FFF2-40B4-BE49-F238E27FC236}">
                <a16:creationId xmlns:a16="http://schemas.microsoft.com/office/drawing/2014/main" id="{7769C4D5-B3E9-4A24-AA87-2FE4526535D4}"/>
              </a:ext>
            </a:extLst>
          </p:cNvPr>
          <p:cNvSpPr txBox="1"/>
          <p:nvPr/>
        </p:nvSpPr>
        <p:spPr>
          <a:xfrm>
            <a:off x="842091" y="194786"/>
            <a:ext cx="94164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err="1">
                <a:ln>
                  <a:noFill/>
                </a:ln>
                <a:solidFill>
                  <a:srgbClr val="1C202B"/>
                </a:solidFill>
                <a:effectLst/>
                <a:uLnTx/>
                <a:uFillTx/>
                <a:latin typeface="D-DIN" panose="020B0504030202030204" pitchFamily="34" charset="0"/>
                <a:ea typeface="+mn-ea"/>
                <a:cs typeface="+mn-cs"/>
              </a:rPr>
              <a:t>Process</a:t>
            </a:r>
            <a:r>
              <a:rPr kumimoji="0" lang="de-DE" sz="44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 Models – Level 2</a:t>
            </a:r>
            <a:endParaRPr kumimoji="0" lang="de-AT" sz="4400" b="0" i="0" u="none" strike="noStrike" kern="1200" cap="none" spc="0" normalizeH="0" baseline="0" noProof="0" dirty="0">
              <a:ln>
                <a:noFill/>
              </a:ln>
              <a:solidFill>
                <a:srgbClr val="1C202B"/>
              </a:solidFill>
              <a:effectLst/>
              <a:uLnTx/>
              <a:uFillTx/>
              <a:latin typeface="D-DIN" panose="020B0504030202030204" pitchFamily="34" charset="0"/>
              <a:ea typeface="+mn-ea"/>
              <a:cs typeface="+mn-cs"/>
            </a:endParaRPr>
          </a:p>
        </p:txBody>
      </p:sp>
      <p:sp>
        <p:nvSpPr>
          <p:cNvPr id="10" name="Rechteck 9">
            <a:extLst>
              <a:ext uri="{FF2B5EF4-FFF2-40B4-BE49-F238E27FC236}">
                <a16:creationId xmlns:a16="http://schemas.microsoft.com/office/drawing/2014/main" id="{14833DEA-7C55-4B2C-9261-90C90727DCE2}"/>
              </a:ext>
            </a:extLst>
          </p:cNvPr>
          <p:cNvSpPr/>
          <p:nvPr/>
        </p:nvSpPr>
        <p:spPr>
          <a:xfrm>
            <a:off x="938344" y="1244419"/>
            <a:ext cx="836198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What do we do differently? </a:t>
            </a:r>
            <a:endParaRPr kumimoji="0" lang="de-AT" sz="24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sp>
        <p:nvSpPr>
          <p:cNvPr id="105" name="Textfeld 104">
            <a:extLst>
              <a:ext uri="{FF2B5EF4-FFF2-40B4-BE49-F238E27FC236}">
                <a16:creationId xmlns:a16="http://schemas.microsoft.com/office/drawing/2014/main" id="{235E5129-A364-45D4-A77F-EF3CCF29B405}"/>
              </a:ext>
            </a:extLst>
          </p:cNvPr>
          <p:cNvSpPr txBox="1"/>
          <p:nvPr/>
        </p:nvSpPr>
        <p:spPr>
          <a:xfrm>
            <a:off x="1016689" y="2645702"/>
            <a:ext cx="19802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1"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PRIMARY METALLURGY</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EAF</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BOF</a:t>
            </a:r>
          </a:p>
        </p:txBody>
      </p:sp>
      <p:sp>
        <p:nvSpPr>
          <p:cNvPr id="106" name="Textfeld 105">
            <a:extLst>
              <a:ext uri="{FF2B5EF4-FFF2-40B4-BE49-F238E27FC236}">
                <a16:creationId xmlns:a16="http://schemas.microsoft.com/office/drawing/2014/main" id="{37223E0F-BBCC-4C99-AB3E-614806D941B5}"/>
              </a:ext>
            </a:extLst>
          </p:cNvPr>
          <p:cNvSpPr txBox="1"/>
          <p:nvPr/>
        </p:nvSpPr>
        <p:spPr>
          <a:xfrm>
            <a:off x="1025157" y="3491637"/>
            <a:ext cx="1980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1"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HEATING AND REFINING </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LF</a:t>
            </a:r>
          </a:p>
        </p:txBody>
      </p:sp>
      <p:cxnSp>
        <p:nvCxnSpPr>
          <p:cNvPr id="107" name="Gerade Verbindung mit Pfeil 106">
            <a:extLst>
              <a:ext uri="{FF2B5EF4-FFF2-40B4-BE49-F238E27FC236}">
                <a16:creationId xmlns:a16="http://schemas.microsoft.com/office/drawing/2014/main" id="{72351BB3-C83D-46EE-855A-7035F6536DB9}"/>
              </a:ext>
            </a:extLst>
          </p:cNvPr>
          <p:cNvCxnSpPr/>
          <p:nvPr/>
        </p:nvCxnSpPr>
        <p:spPr>
          <a:xfrm flipH="1">
            <a:off x="1159038" y="2290019"/>
            <a:ext cx="0" cy="324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F1D4C02B-B843-4552-80B6-112DAAB0E20E}"/>
              </a:ext>
            </a:extLst>
          </p:cNvPr>
          <p:cNvCxnSpPr/>
          <p:nvPr/>
        </p:nvCxnSpPr>
        <p:spPr>
          <a:xfrm flipH="1">
            <a:off x="1153166" y="3215955"/>
            <a:ext cx="0" cy="252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F847978C-69C9-4A83-B714-B20D0743461E}"/>
              </a:ext>
            </a:extLst>
          </p:cNvPr>
          <p:cNvSpPr txBox="1"/>
          <p:nvPr/>
        </p:nvSpPr>
        <p:spPr>
          <a:xfrm>
            <a:off x="1033623" y="4219320"/>
            <a:ext cx="19802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1"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DEGASING (VD and RH)</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VD</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RH</a:t>
            </a:r>
          </a:p>
        </p:txBody>
      </p:sp>
      <p:sp>
        <p:nvSpPr>
          <p:cNvPr id="123" name="Textfeld 122">
            <a:extLst>
              <a:ext uri="{FF2B5EF4-FFF2-40B4-BE49-F238E27FC236}">
                <a16:creationId xmlns:a16="http://schemas.microsoft.com/office/drawing/2014/main" id="{E11C360B-C6FD-4089-971E-2D281F41E610}"/>
              </a:ext>
            </a:extLst>
          </p:cNvPr>
          <p:cNvSpPr txBox="1"/>
          <p:nvPr/>
        </p:nvSpPr>
        <p:spPr>
          <a:xfrm>
            <a:off x="1021502" y="5098614"/>
            <a:ext cx="19802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1"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DECARBURIZATION</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AOD</a:t>
            </a:r>
          </a:p>
          <a:p>
            <a:pPr marL="171450" marR="0" lvl="0" indent="-171450" algn="l" defTabSz="914400" rtl="0" eaLnBrk="1" fontAlgn="auto" latinLnBrk="0" hangingPunct="1">
              <a:lnSpc>
                <a:spcPct val="100000"/>
              </a:lnSpc>
              <a:spcBef>
                <a:spcPts val="0"/>
              </a:spcBef>
              <a:spcAft>
                <a:spcPts val="0"/>
              </a:spcAft>
              <a:buClrTx/>
              <a:buSzTx/>
              <a:buFont typeface="D-DIN" panose="020B0504030202030204" pitchFamily="34" charset="0"/>
              <a:buChar char="+"/>
              <a:tabLst/>
              <a:defRPr/>
            </a:pPr>
            <a:r>
              <a:rPr kumimoji="0" lang="de-AT" sz="1000" b="0" i="0" u="none" strike="noStrike" kern="1200" cap="none" spc="0" normalizeH="0" baseline="0" noProof="0" dirty="0">
                <a:ln>
                  <a:noFill/>
                </a:ln>
                <a:solidFill>
                  <a:srgbClr val="1E212E"/>
                </a:solidFill>
                <a:effectLst/>
                <a:uLnTx/>
                <a:uFillTx/>
                <a:latin typeface="D-DIN" panose="020B0504030202030204" pitchFamily="34" charset="0"/>
                <a:ea typeface="+mn-ea"/>
                <a:cs typeface="+mn-cs"/>
              </a:rPr>
              <a:t>VOD</a:t>
            </a:r>
          </a:p>
        </p:txBody>
      </p:sp>
      <p:cxnSp>
        <p:nvCxnSpPr>
          <p:cNvPr id="125" name="Gerade Verbindung mit Pfeil 124">
            <a:extLst>
              <a:ext uri="{FF2B5EF4-FFF2-40B4-BE49-F238E27FC236}">
                <a16:creationId xmlns:a16="http://schemas.microsoft.com/office/drawing/2014/main" id="{8EB76C02-8475-46FF-9CF1-4E0E61266917}"/>
              </a:ext>
            </a:extLst>
          </p:cNvPr>
          <p:cNvCxnSpPr/>
          <p:nvPr/>
        </p:nvCxnSpPr>
        <p:spPr>
          <a:xfrm flipH="1">
            <a:off x="1153166" y="3891747"/>
            <a:ext cx="0" cy="252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1A86A002-4D97-411C-B486-F8A4E225ECAB}"/>
              </a:ext>
            </a:extLst>
          </p:cNvPr>
          <p:cNvCxnSpPr/>
          <p:nvPr/>
        </p:nvCxnSpPr>
        <p:spPr>
          <a:xfrm flipH="1">
            <a:off x="1153166" y="4788616"/>
            <a:ext cx="0" cy="252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sp>
        <p:nvSpPr>
          <p:cNvPr id="127" name="Rechteck 126">
            <a:extLst>
              <a:ext uri="{FF2B5EF4-FFF2-40B4-BE49-F238E27FC236}">
                <a16:creationId xmlns:a16="http://schemas.microsoft.com/office/drawing/2014/main" id="{DA3E24BB-1CC5-4095-8DE9-BCC30CB80F0F}"/>
              </a:ext>
            </a:extLst>
          </p:cNvPr>
          <p:cNvSpPr/>
          <p:nvPr/>
        </p:nvSpPr>
        <p:spPr>
          <a:xfrm>
            <a:off x="3133389" y="5211303"/>
            <a:ext cx="8771976" cy="441309"/>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8" name="Gerade Verbindung mit Pfeil 127">
            <a:extLst>
              <a:ext uri="{FF2B5EF4-FFF2-40B4-BE49-F238E27FC236}">
                <a16:creationId xmlns:a16="http://schemas.microsoft.com/office/drawing/2014/main" id="{401B9B08-1FDF-465C-9547-E4B46E323783}"/>
              </a:ext>
            </a:extLst>
          </p:cNvPr>
          <p:cNvCxnSpPr/>
          <p:nvPr/>
        </p:nvCxnSpPr>
        <p:spPr>
          <a:xfrm flipV="1">
            <a:off x="4292187" y="4733193"/>
            <a:ext cx="0" cy="288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9EBF44FF-9C59-4315-8AB0-05CF6DE86FC2}"/>
              </a:ext>
            </a:extLst>
          </p:cNvPr>
          <p:cNvCxnSpPr/>
          <p:nvPr/>
        </p:nvCxnSpPr>
        <p:spPr>
          <a:xfrm flipV="1">
            <a:off x="6442149" y="4681345"/>
            <a:ext cx="0" cy="288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ABDCED6F-52DE-40B3-AB65-C74DF93C77B8}"/>
              </a:ext>
            </a:extLst>
          </p:cNvPr>
          <p:cNvCxnSpPr/>
          <p:nvPr/>
        </p:nvCxnSpPr>
        <p:spPr>
          <a:xfrm flipV="1">
            <a:off x="8609309" y="4681345"/>
            <a:ext cx="0" cy="288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FA59E837-4C12-4F56-AF0E-4EC90829A012}"/>
              </a:ext>
            </a:extLst>
          </p:cNvPr>
          <p:cNvCxnSpPr/>
          <p:nvPr/>
        </p:nvCxnSpPr>
        <p:spPr>
          <a:xfrm flipV="1">
            <a:off x="10671004" y="4681345"/>
            <a:ext cx="0" cy="288000"/>
          </a:xfrm>
          <a:prstGeom prst="straightConnector1">
            <a:avLst/>
          </a:prstGeom>
          <a:ln>
            <a:solidFill>
              <a:srgbClr val="1C202B"/>
            </a:solidFill>
            <a:tailEnd type="triangle"/>
          </a:ln>
        </p:spPr>
        <p:style>
          <a:lnRef idx="1">
            <a:schemeClr val="accent1"/>
          </a:lnRef>
          <a:fillRef idx="0">
            <a:schemeClr val="accent1"/>
          </a:fillRef>
          <a:effectRef idx="0">
            <a:schemeClr val="accent1"/>
          </a:effectRef>
          <a:fontRef idx="minor">
            <a:schemeClr val="tx1"/>
          </a:fontRef>
        </p:style>
      </p:cxnSp>
      <p:sp>
        <p:nvSpPr>
          <p:cNvPr id="132" name="Rechteck 131">
            <a:extLst>
              <a:ext uri="{FF2B5EF4-FFF2-40B4-BE49-F238E27FC236}">
                <a16:creationId xmlns:a16="http://schemas.microsoft.com/office/drawing/2014/main" id="{91F7C544-3632-4572-A956-8F27C53EE86B}"/>
              </a:ext>
            </a:extLst>
          </p:cNvPr>
          <p:cNvSpPr/>
          <p:nvPr/>
        </p:nvSpPr>
        <p:spPr>
          <a:xfrm>
            <a:off x="3609961" y="5241791"/>
            <a:ext cx="28317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white"/>
                </a:solidFill>
                <a:effectLst/>
                <a:uLnTx/>
                <a:uFillTx/>
                <a:latin typeface="D-DIN" panose="020B0504030202030204" pitchFamily="34" charset="0"/>
                <a:ea typeface="+mn-ea"/>
                <a:cs typeface="Times New Roman" panose="02020603050405020304" pitchFamily="18" charset="0"/>
              </a:rPr>
              <a:t>Data Processing Manager</a:t>
            </a:r>
          </a:p>
        </p:txBody>
      </p:sp>
      <p:sp>
        <p:nvSpPr>
          <p:cNvPr id="133" name="Shape 2932">
            <a:extLst>
              <a:ext uri="{FF2B5EF4-FFF2-40B4-BE49-F238E27FC236}">
                <a16:creationId xmlns:a16="http://schemas.microsoft.com/office/drawing/2014/main" id="{6B07F9FA-2670-4317-B236-066A859CAE4F}"/>
              </a:ext>
            </a:extLst>
          </p:cNvPr>
          <p:cNvSpPr>
            <a:spLocks noChangeAspect="1"/>
          </p:cNvSpPr>
          <p:nvPr/>
        </p:nvSpPr>
        <p:spPr>
          <a:xfrm>
            <a:off x="3239115" y="5315087"/>
            <a:ext cx="264000" cy="216000"/>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34" name="Rechteck 133">
            <a:extLst>
              <a:ext uri="{FF2B5EF4-FFF2-40B4-BE49-F238E27FC236}">
                <a16:creationId xmlns:a16="http://schemas.microsoft.com/office/drawing/2014/main" id="{5F1F875E-F9C7-415E-BF05-0210B50C5C95}"/>
              </a:ext>
            </a:extLst>
          </p:cNvPr>
          <p:cNvSpPr/>
          <p:nvPr/>
        </p:nvSpPr>
        <p:spPr>
          <a:xfrm>
            <a:off x="3133389" y="2942195"/>
            <a:ext cx="8771976" cy="2137950"/>
          </a:xfrm>
          <a:prstGeom prst="rect">
            <a:avLst/>
          </a:prstGeom>
          <a:solidFill>
            <a:srgbClr val="08B5EB"/>
          </a:solidFill>
          <a:ln>
            <a:solidFill>
              <a:srgbClr val="1D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hteck: abgerundete Ecken 134">
            <a:extLst>
              <a:ext uri="{FF2B5EF4-FFF2-40B4-BE49-F238E27FC236}">
                <a16:creationId xmlns:a16="http://schemas.microsoft.com/office/drawing/2014/main" id="{F425654B-EBB7-440E-912C-54AEA1B480A6}"/>
              </a:ext>
            </a:extLst>
          </p:cNvPr>
          <p:cNvSpPr/>
          <p:nvPr/>
        </p:nvSpPr>
        <p:spPr>
          <a:xfrm>
            <a:off x="3422452" y="3075382"/>
            <a:ext cx="7818710" cy="288000"/>
          </a:xfrm>
          <a:prstGeom prst="roundRect">
            <a:avLst>
              <a:gd name="adj" fmla="val 17919"/>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Textfeld 135">
            <a:extLst>
              <a:ext uri="{FF2B5EF4-FFF2-40B4-BE49-F238E27FC236}">
                <a16:creationId xmlns:a16="http://schemas.microsoft.com/office/drawing/2014/main" id="{0F65395C-05C0-4581-A786-14E338238C0E}"/>
              </a:ext>
            </a:extLst>
          </p:cNvPr>
          <p:cNvSpPr txBox="1"/>
          <p:nvPr/>
        </p:nvSpPr>
        <p:spPr>
          <a:xfrm>
            <a:off x="3517217" y="3075045"/>
            <a:ext cx="7564789" cy="276999"/>
          </a:xfrm>
          <a:prstGeom prst="rect">
            <a:avLst/>
          </a:prstGeom>
          <a:noFill/>
        </p:spPr>
        <p:txBody>
          <a:bodyPr wrap="square" rtlCol="0">
            <a:spAutoFit/>
          </a:bodyPr>
          <a:lstStyle>
            <a:defPPr>
              <a:defRPr lang="de-DE"/>
            </a:defPPr>
            <a:lvl1pPr algn="ctr">
              <a:defRPr sz="1200">
                <a:solidFill>
                  <a:srgbClr val="1B202B"/>
                </a:solidFill>
                <a:latin typeface="D-DIN Condensed" panose="020B050603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Heat Transfer Model</a:t>
            </a:r>
          </a:p>
        </p:txBody>
      </p:sp>
      <p:sp>
        <p:nvSpPr>
          <p:cNvPr id="137" name="Rechteck: abgerundete Ecken 136">
            <a:extLst>
              <a:ext uri="{FF2B5EF4-FFF2-40B4-BE49-F238E27FC236}">
                <a16:creationId xmlns:a16="http://schemas.microsoft.com/office/drawing/2014/main" id="{C61D5940-17D5-4F18-88E3-5979E4690DEC}"/>
              </a:ext>
            </a:extLst>
          </p:cNvPr>
          <p:cNvSpPr/>
          <p:nvPr/>
        </p:nvSpPr>
        <p:spPr>
          <a:xfrm>
            <a:off x="3442361" y="4505187"/>
            <a:ext cx="1440000" cy="360000"/>
          </a:xfrm>
          <a:prstGeom prst="roundRect">
            <a:avLst>
              <a:gd name="adj" fmla="val 17887"/>
            </a:avLst>
          </a:prstGeom>
          <a:solidFill>
            <a:schemeClr val="bg1"/>
          </a:solidFill>
          <a:ln w="9525">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Textfeld 137">
            <a:extLst>
              <a:ext uri="{FF2B5EF4-FFF2-40B4-BE49-F238E27FC236}">
                <a16:creationId xmlns:a16="http://schemas.microsoft.com/office/drawing/2014/main" id="{F4081967-F176-4DA6-B9ED-99D13BE0ECB9}"/>
              </a:ext>
            </a:extLst>
          </p:cNvPr>
          <p:cNvSpPr txBox="1"/>
          <p:nvPr/>
        </p:nvSpPr>
        <p:spPr>
          <a:xfrm>
            <a:off x="3607207" y="4447512"/>
            <a:ext cx="111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202B"/>
                </a:solidFill>
                <a:effectLst/>
                <a:uLnTx/>
                <a:uFillTx/>
                <a:latin typeface="D-DIN Condensed" panose="020B0506030202030204" pitchFamily="34" charset="0"/>
                <a:ea typeface="+mn-ea"/>
                <a:cs typeface="+mn-cs"/>
              </a:rPr>
              <a:t>EAF-Specific Submodels</a:t>
            </a:r>
          </a:p>
        </p:txBody>
      </p:sp>
      <p:sp>
        <p:nvSpPr>
          <p:cNvPr id="139" name="Rechteck: abgerundete Ecken 138">
            <a:extLst>
              <a:ext uri="{FF2B5EF4-FFF2-40B4-BE49-F238E27FC236}">
                <a16:creationId xmlns:a16="http://schemas.microsoft.com/office/drawing/2014/main" id="{4430D310-B62A-481E-9D43-3267DDD559F6}"/>
              </a:ext>
            </a:extLst>
          </p:cNvPr>
          <p:cNvSpPr/>
          <p:nvPr/>
        </p:nvSpPr>
        <p:spPr>
          <a:xfrm>
            <a:off x="3422816" y="3397519"/>
            <a:ext cx="7818345" cy="288000"/>
          </a:xfrm>
          <a:prstGeom prst="roundRect">
            <a:avLst>
              <a:gd name="adj" fmla="val 17919"/>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Rechteck: abgerundete Ecken 139">
            <a:extLst>
              <a:ext uri="{FF2B5EF4-FFF2-40B4-BE49-F238E27FC236}">
                <a16:creationId xmlns:a16="http://schemas.microsoft.com/office/drawing/2014/main" id="{D1E22F15-170D-4E6D-AD59-230AB6A9E28D}"/>
              </a:ext>
            </a:extLst>
          </p:cNvPr>
          <p:cNvSpPr/>
          <p:nvPr/>
        </p:nvSpPr>
        <p:spPr>
          <a:xfrm>
            <a:off x="3422453" y="3711296"/>
            <a:ext cx="7818345" cy="288000"/>
          </a:xfrm>
          <a:prstGeom prst="roundRect">
            <a:avLst>
              <a:gd name="adj" fmla="val 17919"/>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Textfeld 140">
            <a:extLst>
              <a:ext uri="{FF2B5EF4-FFF2-40B4-BE49-F238E27FC236}">
                <a16:creationId xmlns:a16="http://schemas.microsoft.com/office/drawing/2014/main" id="{E0387C1A-790F-47C5-BFE8-101F9824A0EB}"/>
              </a:ext>
            </a:extLst>
          </p:cNvPr>
          <p:cNvSpPr txBox="1"/>
          <p:nvPr/>
        </p:nvSpPr>
        <p:spPr>
          <a:xfrm>
            <a:off x="3517218" y="3379153"/>
            <a:ext cx="757282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Mass Transfer Model</a:t>
            </a:r>
          </a:p>
        </p:txBody>
      </p:sp>
      <p:sp>
        <p:nvSpPr>
          <p:cNvPr id="142" name="Textfeld 141">
            <a:extLst>
              <a:ext uri="{FF2B5EF4-FFF2-40B4-BE49-F238E27FC236}">
                <a16:creationId xmlns:a16="http://schemas.microsoft.com/office/drawing/2014/main" id="{664C601F-75F0-470B-B56B-D1F9D4C75B21}"/>
              </a:ext>
            </a:extLst>
          </p:cNvPr>
          <p:cNvSpPr txBox="1"/>
          <p:nvPr/>
        </p:nvSpPr>
        <p:spPr>
          <a:xfrm>
            <a:off x="3517218" y="3698509"/>
            <a:ext cx="75647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Computational Kinetics</a:t>
            </a:r>
          </a:p>
        </p:txBody>
      </p:sp>
      <p:sp>
        <p:nvSpPr>
          <p:cNvPr id="143" name="Rechteck: abgerundete Ecken 142">
            <a:extLst>
              <a:ext uri="{FF2B5EF4-FFF2-40B4-BE49-F238E27FC236}">
                <a16:creationId xmlns:a16="http://schemas.microsoft.com/office/drawing/2014/main" id="{B8C7EE2D-B221-4618-A1E7-9E5908EF0E8C}"/>
              </a:ext>
            </a:extLst>
          </p:cNvPr>
          <p:cNvSpPr/>
          <p:nvPr/>
        </p:nvSpPr>
        <p:spPr>
          <a:xfrm>
            <a:off x="5605002" y="4505187"/>
            <a:ext cx="1440000" cy="360000"/>
          </a:xfrm>
          <a:prstGeom prst="roundRect">
            <a:avLst>
              <a:gd name="adj" fmla="val 17887"/>
            </a:avLst>
          </a:prstGeom>
          <a:solidFill>
            <a:schemeClr val="bg1"/>
          </a:solidFill>
          <a:ln w="9525">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Textfeld 143">
            <a:extLst>
              <a:ext uri="{FF2B5EF4-FFF2-40B4-BE49-F238E27FC236}">
                <a16:creationId xmlns:a16="http://schemas.microsoft.com/office/drawing/2014/main" id="{BB0F7D17-9E57-4432-BA48-09C6CA0A4ADC}"/>
              </a:ext>
            </a:extLst>
          </p:cNvPr>
          <p:cNvSpPr txBox="1"/>
          <p:nvPr/>
        </p:nvSpPr>
        <p:spPr>
          <a:xfrm>
            <a:off x="5769848" y="4447512"/>
            <a:ext cx="111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202B"/>
                </a:solidFill>
                <a:effectLst/>
                <a:uLnTx/>
                <a:uFillTx/>
                <a:latin typeface="D-DIN Condensed" panose="020B0506030202030204" pitchFamily="34" charset="0"/>
                <a:ea typeface="+mn-ea"/>
                <a:cs typeface="+mn-cs"/>
              </a:rPr>
              <a:t>LF-Specific Submodels</a:t>
            </a:r>
          </a:p>
        </p:txBody>
      </p:sp>
      <p:sp>
        <p:nvSpPr>
          <p:cNvPr id="145" name="Rechteck: abgerundete Ecken 144">
            <a:extLst>
              <a:ext uri="{FF2B5EF4-FFF2-40B4-BE49-F238E27FC236}">
                <a16:creationId xmlns:a16="http://schemas.microsoft.com/office/drawing/2014/main" id="{F4048EF8-F163-4CF8-99F1-B1098D0803EE}"/>
              </a:ext>
            </a:extLst>
          </p:cNvPr>
          <p:cNvSpPr/>
          <p:nvPr/>
        </p:nvSpPr>
        <p:spPr>
          <a:xfrm>
            <a:off x="7774587" y="4509915"/>
            <a:ext cx="1440000" cy="360000"/>
          </a:xfrm>
          <a:prstGeom prst="roundRect">
            <a:avLst>
              <a:gd name="adj" fmla="val 17887"/>
            </a:avLst>
          </a:prstGeom>
          <a:solidFill>
            <a:schemeClr val="bg1"/>
          </a:solidFill>
          <a:ln w="9525">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Textfeld 145">
            <a:extLst>
              <a:ext uri="{FF2B5EF4-FFF2-40B4-BE49-F238E27FC236}">
                <a16:creationId xmlns:a16="http://schemas.microsoft.com/office/drawing/2014/main" id="{B230FBE9-54A8-4F06-8E52-4318E5D6934F}"/>
              </a:ext>
            </a:extLst>
          </p:cNvPr>
          <p:cNvSpPr txBox="1"/>
          <p:nvPr/>
        </p:nvSpPr>
        <p:spPr>
          <a:xfrm>
            <a:off x="7939433" y="4452240"/>
            <a:ext cx="111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202B"/>
                </a:solidFill>
                <a:effectLst/>
                <a:uLnTx/>
                <a:uFillTx/>
                <a:latin typeface="D-DIN Condensed" panose="020B0506030202030204" pitchFamily="34" charset="0"/>
                <a:ea typeface="+mn-ea"/>
                <a:cs typeface="+mn-cs"/>
              </a:rPr>
              <a:t>VD-Specific Submodels</a:t>
            </a:r>
          </a:p>
        </p:txBody>
      </p:sp>
      <p:sp>
        <p:nvSpPr>
          <p:cNvPr id="147" name="Rechteck: abgerundete Ecken 146">
            <a:extLst>
              <a:ext uri="{FF2B5EF4-FFF2-40B4-BE49-F238E27FC236}">
                <a16:creationId xmlns:a16="http://schemas.microsoft.com/office/drawing/2014/main" id="{EEFDBA15-58FE-450B-B756-5C96C5A3D3F0}"/>
              </a:ext>
            </a:extLst>
          </p:cNvPr>
          <p:cNvSpPr/>
          <p:nvPr/>
        </p:nvSpPr>
        <p:spPr>
          <a:xfrm>
            <a:off x="9820706" y="4513133"/>
            <a:ext cx="1440000" cy="360000"/>
          </a:xfrm>
          <a:prstGeom prst="roundRect">
            <a:avLst>
              <a:gd name="adj" fmla="val 17887"/>
            </a:avLst>
          </a:prstGeom>
          <a:solidFill>
            <a:schemeClr val="bg1"/>
          </a:solidFill>
          <a:ln w="9525">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Textfeld 147">
            <a:extLst>
              <a:ext uri="{FF2B5EF4-FFF2-40B4-BE49-F238E27FC236}">
                <a16:creationId xmlns:a16="http://schemas.microsoft.com/office/drawing/2014/main" id="{C47F3E07-3BC7-4323-A774-DBE7F0D5BC4B}"/>
              </a:ext>
            </a:extLst>
          </p:cNvPr>
          <p:cNvSpPr txBox="1"/>
          <p:nvPr/>
        </p:nvSpPr>
        <p:spPr>
          <a:xfrm>
            <a:off x="9985552" y="4455458"/>
            <a:ext cx="111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202B"/>
                </a:solidFill>
                <a:effectLst/>
                <a:uLnTx/>
                <a:uFillTx/>
                <a:latin typeface="D-DIN Condensed" panose="020B0506030202030204" pitchFamily="34" charset="0"/>
                <a:ea typeface="+mn-ea"/>
                <a:cs typeface="+mn-cs"/>
              </a:rPr>
              <a:t>AOD-Specific Submodels</a:t>
            </a:r>
          </a:p>
        </p:txBody>
      </p:sp>
      <p:sp>
        <p:nvSpPr>
          <p:cNvPr id="149" name="Rechteck 148">
            <a:extLst>
              <a:ext uri="{FF2B5EF4-FFF2-40B4-BE49-F238E27FC236}">
                <a16:creationId xmlns:a16="http://schemas.microsoft.com/office/drawing/2014/main" id="{3D8C8FA8-D387-4567-BB37-02E8A2C7DC11}"/>
              </a:ext>
            </a:extLst>
          </p:cNvPr>
          <p:cNvSpPr/>
          <p:nvPr/>
        </p:nvSpPr>
        <p:spPr>
          <a:xfrm>
            <a:off x="3133389" y="2146307"/>
            <a:ext cx="8771976" cy="677371"/>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Rechteck: abgerundete Ecken 149">
            <a:extLst>
              <a:ext uri="{FF2B5EF4-FFF2-40B4-BE49-F238E27FC236}">
                <a16:creationId xmlns:a16="http://schemas.microsoft.com/office/drawing/2014/main" id="{9459A40E-EF2C-40BF-B278-0A6C7324479E}"/>
              </a:ext>
            </a:extLst>
          </p:cNvPr>
          <p:cNvSpPr/>
          <p:nvPr/>
        </p:nvSpPr>
        <p:spPr>
          <a:xfrm>
            <a:off x="8000319" y="2317360"/>
            <a:ext cx="1440000" cy="360000"/>
          </a:xfrm>
          <a:prstGeom prst="roundRect">
            <a:avLst>
              <a:gd name="adj" fmla="val 17887"/>
            </a:avLst>
          </a:prstGeom>
          <a:solidFill>
            <a:schemeClr val="bg1"/>
          </a:solidFill>
          <a:ln w="9525">
            <a:solidFill>
              <a:srgbClr val="444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Textfeld 150">
            <a:extLst>
              <a:ext uri="{FF2B5EF4-FFF2-40B4-BE49-F238E27FC236}">
                <a16:creationId xmlns:a16="http://schemas.microsoft.com/office/drawing/2014/main" id="{F7BDA5CA-D6A6-4B1C-81AE-6C0B5A0A8503}"/>
              </a:ext>
            </a:extLst>
          </p:cNvPr>
          <p:cNvSpPr txBox="1"/>
          <p:nvPr/>
        </p:nvSpPr>
        <p:spPr>
          <a:xfrm>
            <a:off x="8366427" y="2350632"/>
            <a:ext cx="1116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202B"/>
                </a:solidFill>
                <a:effectLst/>
                <a:uLnTx/>
                <a:uFillTx/>
                <a:latin typeface="D-DIN Condensed" panose="020B0506030202030204" pitchFamily="34" charset="0"/>
                <a:ea typeface="+mn-ea"/>
                <a:cs typeface="+mn-cs"/>
              </a:rPr>
              <a:t>Preprocessing</a:t>
            </a:r>
          </a:p>
        </p:txBody>
      </p:sp>
      <p:sp>
        <p:nvSpPr>
          <p:cNvPr id="152" name="Rechteck: abgerundete Ecken 151">
            <a:extLst>
              <a:ext uri="{FF2B5EF4-FFF2-40B4-BE49-F238E27FC236}">
                <a16:creationId xmlns:a16="http://schemas.microsoft.com/office/drawing/2014/main" id="{2A61C1A5-5FA5-4370-9C71-1CF6BFF0A7BF}"/>
              </a:ext>
            </a:extLst>
          </p:cNvPr>
          <p:cNvSpPr/>
          <p:nvPr/>
        </p:nvSpPr>
        <p:spPr>
          <a:xfrm>
            <a:off x="5734202" y="2312782"/>
            <a:ext cx="1886473" cy="360000"/>
          </a:xfrm>
          <a:prstGeom prst="roundRect">
            <a:avLst>
              <a:gd name="adj" fmla="val 17887"/>
            </a:avLst>
          </a:prstGeom>
          <a:solidFill>
            <a:schemeClr val="bg1"/>
          </a:solidFill>
          <a:ln w="9525">
            <a:solidFill>
              <a:srgbClr val="444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Textfeld 152">
            <a:extLst>
              <a:ext uri="{FF2B5EF4-FFF2-40B4-BE49-F238E27FC236}">
                <a16:creationId xmlns:a16="http://schemas.microsoft.com/office/drawing/2014/main" id="{5B39BCFE-B25F-4B4C-AC23-2697747A068C}"/>
              </a:ext>
            </a:extLst>
          </p:cNvPr>
          <p:cNvSpPr txBox="1"/>
          <p:nvPr/>
        </p:nvSpPr>
        <p:spPr>
          <a:xfrm>
            <a:off x="6100310" y="2346054"/>
            <a:ext cx="15531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202B"/>
                </a:solidFill>
                <a:effectLst/>
                <a:uLnTx/>
                <a:uFillTx/>
                <a:latin typeface="D-DIN Condensed" panose="020B0506030202030204" pitchFamily="34" charset="0"/>
                <a:ea typeface="+mn-ea"/>
                <a:cs typeface="+mn-cs"/>
              </a:rPr>
              <a:t>Model Parameter  Library</a:t>
            </a:r>
          </a:p>
        </p:txBody>
      </p:sp>
      <p:sp>
        <p:nvSpPr>
          <p:cNvPr id="154" name="Rechteck: abgerundete Ecken 153">
            <a:extLst>
              <a:ext uri="{FF2B5EF4-FFF2-40B4-BE49-F238E27FC236}">
                <a16:creationId xmlns:a16="http://schemas.microsoft.com/office/drawing/2014/main" id="{3A200327-34E3-4BF9-8707-521F85C59D54}"/>
              </a:ext>
            </a:extLst>
          </p:cNvPr>
          <p:cNvSpPr/>
          <p:nvPr/>
        </p:nvSpPr>
        <p:spPr>
          <a:xfrm>
            <a:off x="9699690" y="2332520"/>
            <a:ext cx="1440000" cy="360000"/>
          </a:xfrm>
          <a:prstGeom prst="roundRect">
            <a:avLst>
              <a:gd name="adj" fmla="val 17887"/>
            </a:avLst>
          </a:prstGeom>
          <a:solidFill>
            <a:schemeClr val="bg1"/>
          </a:solidFill>
          <a:ln w="9525">
            <a:solidFill>
              <a:srgbClr val="444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Textfeld 154">
            <a:extLst>
              <a:ext uri="{FF2B5EF4-FFF2-40B4-BE49-F238E27FC236}">
                <a16:creationId xmlns:a16="http://schemas.microsoft.com/office/drawing/2014/main" id="{6250C9E3-F48A-406E-BCD3-CDA860C3DBE1}"/>
              </a:ext>
            </a:extLst>
          </p:cNvPr>
          <p:cNvSpPr txBox="1"/>
          <p:nvPr/>
        </p:nvSpPr>
        <p:spPr>
          <a:xfrm>
            <a:off x="10008647" y="2365792"/>
            <a:ext cx="1116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202B"/>
                </a:solidFill>
                <a:effectLst/>
                <a:uLnTx/>
                <a:uFillTx/>
                <a:latin typeface="D-DIN Condensed" panose="020B0506030202030204" pitchFamily="34" charset="0"/>
                <a:ea typeface="+mn-ea"/>
                <a:cs typeface="+mn-cs"/>
              </a:rPr>
              <a:t>Postprocessing</a:t>
            </a:r>
          </a:p>
        </p:txBody>
      </p:sp>
      <p:sp>
        <p:nvSpPr>
          <p:cNvPr id="156" name="Shape 2645">
            <a:extLst>
              <a:ext uri="{FF2B5EF4-FFF2-40B4-BE49-F238E27FC236}">
                <a16:creationId xmlns:a16="http://schemas.microsoft.com/office/drawing/2014/main" id="{A02EF8EB-2FBC-4BC7-8A47-DB418D1EEB4E}"/>
              </a:ext>
            </a:extLst>
          </p:cNvPr>
          <p:cNvSpPr/>
          <p:nvPr/>
        </p:nvSpPr>
        <p:spPr>
          <a:xfrm>
            <a:off x="8136998" y="239521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57" name="Shape 2551">
            <a:extLst>
              <a:ext uri="{FF2B5EF4-FFF2-40B4-BE49-F238E27FC236}">
                <a16:creationId xmlns:a16="http://schemas.microsoft.com/office/drawing/2014/main" id="{06A68D60-3482-4EF0-922C-16979CDA98AE}"/>
              </a:ext>
            </a:extLst>
          </p:cNvPr>
          <p:cNvSpPr>
            <a:spLocks noChangeAspect="1"/>
          </p:cNvSpPr>
          <p:nvPr/>
        </p:nvSpPr>
        <p:spPr>
          <a:xfrm>
            <a:off x="8220611" y="2423269"/>
            <a:ext cx="108000" cy="108000"/>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58" name="Shape 2645">
            <a:extLst>
              <a:ext uri="{FF2B5EF4-FFF2-40B4-BE49-F238E27FC236}">
                <a16:creationId xmlns:a16="http://schemas.microsoft.com/office/drawing/2014/main" id="{5A7B27AD-A487-40B6-9AD6-890F47394143}"/>
              </a:ext>
            </a:extLst>
          </p:cNvPr>
          <p:cNvSpPr/>
          <p:nvPr/>
        </p:nvSpPr>
        <p:spPr>
          <a:xfrm>
            <a:off x="5842567" y="2391838"/>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59" name="Textfeld 158">
            <a:extLst>
              <a:ext uri="{FF2B5EF4-FFF2-40B4-BE49-F238E27FC236}">
                <a16:creationId xmlns:a16="http://schemas.microsoft.com/office/drawing/2014/main" id="{90C7C13B-1A29-443D-A9BF-6B078C84333D}"/>
              </a:ext>
            </a:extLst>
          </p:cNvPr>
          <p:cNvSpPr txBox="1"/>
          <p:nvPr/>
        </p:nvSpPr>
        <p:spPr>
          <a:xfrm>
            <a:off x="5845136" y="2319017"/>
            <a:ext cx="5356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C202B"/>
                </a:solidFill>
                <a:effectLst/>
                <a:uLnTx/>
                <a:uFillTx/>
                <a:latin typeface="Symbol" panose="05050102010706020507" pitchFamily="18" charset="2"/>
                <a:ea typeface="+mn-ea"/>
                <a:cs typeface="+mn-cs"/>
              </a:rPr>
              <a:t>p</a:t>
            </a:r>
          </a:p>
        </p:txBody>
      </p:sp>
      <p:sp>
        <p:nvSpPr>
          <p:cNvPr id="160" name="Shape 2645">
            <a:extLst>
              <a:ext uri="{FF2B5EF4-FFF2-40B4-BE49-F238E27FC236}">
                <a16:creationId xmlns:a16="http://schemas.microsoft.com/office/drawing/2014/main" id="{148A3592-B563-4C5E-9001-D326D9E2E791}"/>
              </a:ext>
            </a:extLst>
          </p:cNvPr>
          <p:cNvSpPr/>
          <p:nvPr/>
        </p:nvSpPr>
        <p:spPr>
          <a:xfrm>
            <a:off x="9777280" y="2413950"/>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61" name="Shape 2546">
            <a:extLst>
              <a:ext uri="{FF2B5EF4-FFF2-40B4-BE49-F238E27FC236}">
                <a16:creationId xmlns:a16="http://schemas.microsoft.com/office/drawing/2014/main" id="{8EF68FB1-27EE-4365-BF3A-8044CE782AF2}"/>
              </a:ext>
            </a:extLst>
          </p:cNvPr>
          <p:cNvSpPr>
            <a:spLocks noChangeAspect="1"/>
          </p:cNvSpPr>
          <p:nvPr/>
        </p:nvSpPr>
        <p:spPr>
          <a:xfrm>
            <a:off x="9848091" y="2432670"/>
            <a:ext cx="144000" cy="117818"/>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62" name="Rechteck: abgerundete Ecken 161">
            <a:extLst>
              <a:ext uri="{FF2B5EF4-FFF2-40B4-BE49-F238E27FC236}">
                <a16:creationId xmlns:a16="http://schemas.microsoft.com/office/drawing/2014/main" id="{F243AB3B-F18F-4D90-8CA6-15C8DBF32D17}"/>
              </a:ext>
            </a:extLst>
          </p:cNvPr>
          <p:cNvSpPr/>
          <p:nvPr/>
        </p:nvSpPr>
        <p:spPr>
          <a:xfrm>
            <a:off x="3501956" y="2322815"/>
            <a:ext cx="1886474" cy="360000"/>
          </a:xfrm>
          <a:prstGeom prst="roundRect">
            <a:avLst>
              <a:gd name="adj" fmla="val 17887"/>
            </a:avLst>
          </a:prstGeom>
          <a:solidFill>
            <a:schemeClr val="bg1"/>
          </a:solidFill>
          <a:ln w="9525">
            <a:solidFill>
              <a:srgbClr val="444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feld 162">
            <a:extLst>
              <a:ext uri="{FF2B5EF4-FFF2-40B4-BE49-F238E27FC236}">
                <a16:creationId xmlns:a16="http://schemas.microsoft.com/office/drawing/2014/main" id="{DC84D4B8-7B5D-4F0D-91E8-62854A416D65}"/>
              </a:ext>
            </a:extLst>
          </p:cNvPr>
          <p:cNvSpPr txBox="1"/>
          <p:nvPr/>
        </p:nvSpPr>
        <p:spPr>
          <a:xfrm>
            <a:off x="3791860" y="2356087"/>
            <a:ext cx="16559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202B"/>
                </a:solidFill>
                <a:effectLst/>
                <a:uLnTx/>
                <a:uFillTx/>
                <a:latin typeface="D-DIN Condensed" panose="020B0506030202030204" pitchFamily="34" charset="0"/>
                <a:ea typeface="+mn-ea"/>
                <a:cs typeface="+mn-cs"/>
              </a:rPr>
              <a:t>Equipment Configuration</a:t>
            </a:r>
          </a:p>
        </p:txBody>
      </p:sp>
      <p:sp>
        <p:nvSpPr>
          <p:cNvPr id="164" name="Shape 2645">
            <a:extLst>
              <a:ext uri="{FF2B5EF4-FFF2-40B4-BE49-F238E27FC236}">
                <a16:creationId xmlns:a16="http://schemas.microsoft.com/office/drawing/2014/main" id="{DAA793B3-AC54-43A1-A3C6-1E483A69D9AE}"/>
              </a:ext>
            </a:extLst>
          </p:cNvPr>
          <p:cNvSpPr/>
          <p:nvPr/>
        </p:nvSpPr>
        <p:spPr>
          <a:xfrm>
            <a:off x="3620077" y="2390926"/>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65" name="Shape 2618">
            <a:extLst>
              <a:ext uri="{FF2B5EF4-FFF2-40B4-BE49-F238E27FC236}">
                <a16:creationId xmlns:a16="http://schemas.microsoft.com/office/drawing/2014/main" id="{967F3C4E-F47A-4EF4-82D8-18F9FAF98BB7}"/>
              </a:ext>
            </a:extLst>
          </p:cNvPr>
          <p:cNvSpPr>
            <a:spLocks noChangeAspect="1"/>
          </p:cNvSpPr>
          <p:nvPr/>
        </p:nvSpPr>
        <p:spPr>
          <a:xfrm>
            <a:off x="3704804" y="2413950"/>
            <a:ext cx="107984" cy="108000"/>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66" name="Rechteck: abgerundete Ecken 165">
            <a:extLst>
              <a:ext uri="{FF2B5EF4-FFF2-40B4-BE49-F238E27FC236}">
                <a16:creationId xmlns:a16="http://schemas.microsoft.com/office/drawing/2014/main" id="{AB60B38E-23E2-441E-8286-73FBEAFA7A59}"/>
              </a:ext>
            </a:extLst>
          </p:cNvPr>
          <p:cNvSpPr/>
          <p:nvPr/>
        </p:nvSpPr>
        <p:spPr>
          <a:xfrm>
            <a:off x="3422453" y="4035984"/>
            <a:ext cx="7818345" cy="288000"/>
          </a:xfrm>
          <a:prstGeom prst="roundRect">
            <a:avLst>
              <a:gd name="adj" fmla="val 17919"/>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Textfeld 166">
            <a:extLst>
              <a:ext uri="{FF2B5EF4-FFF2-40B4-BE49-F238E27FC236}">
                <a16:creationId xmlns:a16="http://schemas.microsoft.com/office/drawing/2014/main" id="{12AB18ED-7849-4817-BD62-9DC5B0148DCB}"/>
              </a:ext>
            </a:extLst>
          </p:cNvPr>
          <p:cNvSpPr txBox="1"/>
          <p:nvPr/>
        </p:nvSpPr>
        <p:spPr>
          <a:xfrm>
            <a:off x="3536270" y="4034432"/>
            <a:ext cx="75647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Computational Thermodynamics</a:t>
            </a:r>
          </a:p>
        </p:txBody>
      </p:sp>
    </p:spTree>
    <p:extLst>
      <p:ext uri="{BB962C8B-B14F-4D97-AF65-F5344CB8AC3E}">
        <p14:creationId xmlns:p14="http://schemas.microsoft.com/office/powerpoint/2010/main" val="7776757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28" name="Textfeld 27">
            <a:extLst>
              <a:ext uri="{FF2B5EF4-FFF2-40B4-BE49-F238E27FC236}">
                <a16:creationId xmlns:a16="http://schemas.microsoft.com/office/drawing/2014/main" id="{45C6F36D-55E2-4C32-B736-73DFF73C5B05}"/>
              </a:ext>
            </a:extLst>
          </p:cNvPr>
          <p:cNvSpPr txBox="1"/>
          <p:nvPr/>
        </p:nvSpPr>
        <p:spPr>
          <a:xfrm>
            <a:off x="904504" y="509496"/>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13" name="Grafik 12">
            <a:extLst>
              <a:ext uri="{FF2B5EF4-FFF2-40B4-BE49-F238E27FC236}">
                <a16:creationId xmlns:a16="http://schemas.microsoft.com/office/drawing/2014/main" id="{BBDF0556-9084-492A-8DAA-54D87784A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39" y="2227410"/>
            <a:ext cx="1080000" cy="1082177"/>
          </a:xfrm>
          <a:prstGeom prst="rect">
            <a:avLst/>
          </a:prstGeom>
        </p:spPr>
      </p:pic>
      <p:sp>
        <p:nvSpPr>
          <p:cNvPr id="22" name="Rechteck 21">
            <a:extLst>
              <a:ext uri="{FF2B5EF4-FFF2-40B4-BE49-F238E27FC236}">
                <a16:creationId xmlns:a16="http://schemas.microsoft.com/office/drawing/2014/main" id="{481E8C93-7123-4055-93AA-04C4990B98D5}"/>
              </a:ext>
            </a:extLst>
          </p:cNvPr>
          <p:cNvSpPr/>
          <p:nvPr/>
        </p:nvSpPr>
        <p:spPr>
          <a:xfrm>
            <a:off x="2146458" y="2100805"/>
            <a:ext cx="984608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Raw Material Optimization (RMO)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RMO software application offers the opportunity to determine the demand for raw materials for the planned material mix of a production period.</a:t>
            </a:r>
            <a:endParaRPr kumimoji="0" lang="de-AT"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sp>
        <p:nvSpPr>
          <p:cNvPr id="14" name="Textfeld 13">
            <a:extLst>
              <a:ext uri="{FF2B5EF4-FFF2-40B4-BE49-F238E27FC236}">
                <a16:creationId xmlns:a16="http://schemas.microsoft.com/office/drawing/2014/main" id="{8F207999-6E8D-4AE3-B2B2-897132E56CEC}"/>
              </a:ext>
            </a:extLst>
          </p:cNvPr>
          <p:cNvSpPr txBox="1"/>
          <p:nvPr/>
        </p:nvSpPr>
        <p:spPr>
          <a:xfrm>
            <a:off x="1792089" y="1566553"/>
            <a:ext cx="74347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Computational Metallurgy</a:t>
            </a:r>
          </a:p>
        </p:txBody>
      </p:sp>
      <p:sp>
        <p:nvSpPr>
          <p:cNvPr id="15" name="Freihandform: Form 14">
            <a:extLst>
              <a:ext uri="{FF2B5EF4-FFF2-40B4-BE49-F238E27FC236}">
                <a16:creationId xmlns:a16="http://schemas.microsoft.com/office/drawing/2014/main" id="{C691FADE-A2BD-4CFA-A325-9221BBC81EEB}"/>
              </a:ext>
            </a:extLst>
          </p:cNvPr>
          <p:cNvSpPr/>
          <p:nvPr/>
        </p:nvSpPr>
        <p:spPr>
          <a:xfrm>
            <a:off x="901090" y="1844752"/>
            <a:ext cx="830179" cy="136358"/>
          </a:xfrm>
          <a:custGeom>
            <a:avLst/>
            <a:gdLst>
              <a:gd name="connsiteX0" fmla="*/ 80211 w 830179"/>
              <a:gd name="connsiteY0" fmla="*/ 12032 h 136358"/>
              <a:gd name="connsiteX1" fmla="*/ 0 w 830179"/>
              <a:gd name="connsiteY1" fmla="*/ 136358 h 136358"/>
              <a:gd name="connsiteX2" fmla="*/ 830179 w 830179"/>
              <a:gd name="connsiteY2" fmla="*/ 132348 h 136358"/>
              <a:gd name="connsiteX3" fmla="*/ 766011 w 830179"/>
              <a:gd name="connsiteY3" fmla="*/ 0 h 136358"/>
              <a:gd name="connsiteX4" fmla="*/ 80211 w 830179"/>
              <a:gd name="connsiteY4" fmla="*/ 12032 h 13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79" h="136358">
                <a:moveTo>
                  <a:pt x="80211" y="12032"/>
                </a:moveTo>
                <a:lnTo>
                  <a:pt x="0" y="136358"/>
                </a:lnTo>
                <a:lnTo>
                  <a:pt x="830179" y="132348"/>
                </a:lnTo>
                <a:lnTo>
                  <a:pt x="766011" y="0"/>
                </a:lnTo>
                <a:lnTo>
                  <a:pt x="80211" y="12032"/>
                </a:lnTo>
                <a:close/>
              </a:path>
            </a:pathLst>
          </a:cu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hape 2645">
            <a:extLst>
              <a:ext uri="{FF2B5EF4-FFF2-40B4-BE49-F238E27FC236}">
                <a16:creationId xmlns:a16="http://schemas.microsoft.com/office/drawing/2014/main" id="{D622F9EB-52C0-4692-9A18-DE706B75C42A}"/>
              </a:ext>
            </a:extLst>
          </p:cNvPr>
          <p:cNvSpPr>
            <a:spLocks noChangeAspect="1"/>
          </p:cNvSpPr>
          <p:nvPr/>
        </p:nvSpPr>
        <p:spPr>
          <a:xfrm>
            <a:off x="875958" y="1347756"/>
            <a:ext cx="890999" cy="6480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7" name="Shape 2753">
            <a:extLst>
              <a:ext uri="{FF2B5EF4-FFF2-40B4-BE49-F238E27FC236}">
                <a16:creationId xmlns:a16="http://schemas.microsoft.com/office/drawing/2014/main" id="{582B0E11-E7B6-464C-984B-0B60A25BF9B1}"/>
              </a:ext>
            </a:extLst>
          </p:cNvPr>
          <p:cNvSpPr>
            <a:spLocks noChangeAspect="1"/>
          </p:cNvSpPr>
          <p:nvPr/>
        </p:nvSpPr>
        <p:spPr>
          <a:xfrm>
            <a:off x="1167255" y="1440684"/>
            <a:ext cx="294548" cy="360000"/>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D-DIN" panose="020B0504030202030204" pitchFamily="34" charset="0"/>
              <a:ea typeface="+mn-ea"/>
              <a:cs typeface="+mn-cs"/>
            </a:endParaRPr>
          </a:p>
        </p:txBody>
      </p:sp>
      <p:sp>
        <p:nvSpPr>
          <p:cNvPr id="10" name="Freeform 2">
            <a:extLst>
              <a:ext uri="{FF2B5EF4-FFF2-40B4-BE49-F238E27FC236}">
                <a16:creationId xmlns:a16="http://schemas.microsoft.com/office/drawing/2014/main" id="{C22443D4-8DB0-4A5B-9802-8909539919BE}"/>
              </a:ext>
            </a:extLst>
          </p:cNvPr>
          <p:cNvSpPr/>
          <p:nvPr/>
        </p:nvSpPr>
        <p:spPr>
          <a:xfrm>
            <a:off x="4798219" y="3309587"/>
            <a:ext cx="1802606" cy="1574007"/>
          </a:xfrm>
          <a:custGeom>
            <a:avLst/>
            <a:gdLst>
              <a:gd name="connsiteX0" fmla="*/ 0 w 1795462"/>
              <a:gd name="connsiteY0" fmla="*/ 1257300 h 1328738"/>
              <a:gd name="connsiteX1" fmla="*/ 4762 w 1795462"/>
              <a:gd name="connsiteY1" fmla="*/ 1123950 h 1328738"/>
              <a:gd name="connsiteX2" fmla="*/ 138112 w 1795462"/>
              <a:gd name="connsiteY2" fmla="*/ 981075 h 1328738"/>
              <a:gd name="connsiteX3" fmla="*/ 242887 w 1795462"/>
              <a:gd name="connsiteY3" fmla="*/ 919163 h 1328738"/>
              <a:gd name="connsiteX4" fmla="*/ 304800 w 1795462"/>
              <a:gd name="connsiteY4" fmla="*/ 857250 h 1328738"/>
              <a:gd name="connsiteX5" fmla="*/ 295275 w 1795462"/>
              <a:gd name="connsiteY5" fmla="*/ 747713 h 1328738"/>
              <a:gd name="connsiteX6" fmla="*/ 300037 w 1795462"/>
              <a:gd name="connsiteY6" fmla="*/ 623888 h 1328738"/>
              <a:gd name="connsiteX7" fmla="*/ 295275 w 1795462"/>
              <a:gd name="connsiteY7" fmla="*/ 204788 h 1328738"/>
              <a:gd name="connsiteX8" fmla="*/ 304800 w 1795462"/>
              <a:gd name="connsiteY8" fmla="*/ 109538 h 1328738"/>
              <a:gd name="connsiteX9" fmla="*/ 438150 w 1795462"/>
              <a:gd name="connsiteY9" fmla="*/ 66675 h 1328738"/>
              <a:gd name="connsiteX10" fmla="*/ 514350 w 1795462"/>
              <a:gd name="connsiteY10" fmla="*/ 38100 h 1328738"/>
              <a:gd name="connsiteX11" fmla="*/ 604837 w 1795462"/>
              <a:gd name="connsiteY11" fmla="*/ 38100 h 1328738"/>
              <a:gd name="connsiteX12" fmla="*/ 681037 w 1795462"/>
              <a:gd name="connsiteY12" fmla="*/ 38100 h 1328738"/>
              <a:gd name="connsiteX13" fmla="*/ 757237 w 1795462"/>
              <a:gd name="connsiteY13" fmla="*/ 38100 h 1328738"/>
              <a:gd name="connsiteX14" fmla="*/ 871537 w 1795462"/>
              <a:gd name="connsiteY14" fmla="*/ 14288 h 1328738"/>
              <a:gd name="connsiteX15" fmla="*/ 919162 w 1795462"/>
              <a:gd name="connsiteY15" fmla="*/ 4763 h 1328738"/>
              <a:gd name="connsiteX16" fmla="*/ 1081087 w 1795462"/>
              <a:gd name="connsiteY16" fmla="*/ 0 h 1328738"/>
              <a:gd name="connsiteX17" fmla="*/ 1233487 w 1795462"/>
              <a:gd name="connsiteY17" fmla="*/ 61913 h 1328738"/>
              <a:gd name="connsiteX18" fmla="*/ 1304925 w 1795462"/>
              <a:gd name="connsiteY18" fmla="*/ 61913 h 1328738"/>
              <a:gd name="connsiteX19" fmla="*/ 1371600 w 1795462"/>
              <a:gd name="connsiteY19" fmla="*/ 61913 h 1328738"/>
              <a:gd name="connsiteX20" fmla="*/ 1419225 w 1795462"/>
              <a:gd name="connsiteY20" fmla="*/ 57150 h 1328738"/>
              <a:gd name="connsiteX21" fmla="*/ 1471612 w 1795462"/>
              <a:gd name="connsiteY21" fmla="*/ 61913 h 1328738"/>
              <a:gd name="connsiteX22" fmla="*/ 1590675 w 1795462"/>
              <a:gd name="connsiteY22" fmla="*/ 57150 h 1328738"/>
              <a:gd name="connsiteX23" fmla="*/ 1690687 w 1795462"/>
              <a:gd name="connsiteY23" fmla="*/ 90488 h 1328738"/>
              <a:gd name="connsiteX24" fmla="*/ 1795462 w 1795462"/>
              <a:gd name="connsiteY24" fmla="*/ 142875 h 1328738"/>
              <a:gd name="connsiteX25" fmla="*/ 1781175 w 1795462"/>
              <a:gd name="connsiteY25" fmla="*/ 971550 h 1328738"/>
              <a:gd name="connsiteX26" fmla="*/ 1676400 w 1795462"/>
              <a:gd name="connsiteY26" fmla="*/ 1000125 h 1328738"/>
              <a:gd name="connsiteX27" fmla="*/ 1566862 w 1795462"/>
              <a:gd name="connsiteY27" fmla="*/ 1214438 h 1328738"/>
              <a:gd name="connsiteX28" fmla="*/ 1362075 w 1795462"/>
              <a:gd name="connsiteY28" fmla="*/ 1290638 h 1328738"/>
              <a:gd name="connsiteX29" fmla="*/ 1133475 w 1795462"/>
              <a:gd name="connsiteY29" fmla="*/ 1328738 h 1328738"/>
              <a:gd name="connsiteX30" fmla="*/ 909637 w 1795462"/>
              <a:gd name="connsiteY30" fmla="*/ 1328738 h 1328738"/>
              <a:gd name="connsiteX31" fmla="*/ 0 w 1795462"/>
              <a:gd name="connsiteY31" fmla="*/ 1257300 h 1328738"/>
              <a:gd name="connsiteX0" fmla="*/ 0 w 1802606"/>
              <a:gd name="connsiteY0" fmla="*/ 1264444 h 1328738"/>
              <a:gd name="connsiteX1" fmla="*/ 11906 w 1802606"/>
              <a:gd name="connsiteY1" fmla="*/ 1123950 h 1328738"/>
              <a:gd name="connsiteX2" fmla="*/ 145256 w 1802606"/>
              <a:gd name="connsiteY2" fmla="*/ 981075 h 1328738"/>
              <a:gd name="connsiteX3" fmla="*/ 250031 w 1802606"/>
              <a:gd name="connsiteY3" fmla="*/ 919163 h 1328738"/>
              <a:gd name="connsiteX4" fmla="*/ 311944 w 1802606"/>
              <a:gd name="connsiteY4" fmla="*/ 857250 h 1328738"/>
              <a:gd name="connsiteX5" fmla="*/ 302419 w 1802606"/>
              <a:gd name="connsiteY5" fmla="*/ 747713 h 1328738"/>
              <a:gd name="connsiteX6" fmla="*/ 307181 w 1802606"/>
              <a:gd name="connsiteY6" fmla="*/ 623888 h 1328738"/>
              <a:gd name="connsiteX7" fmla="*/ 302419 w 1802606"/>
              <a:gd name="connsiteY7" fmla="*/ 204788 h 1328738"/>
              <a:gd name="connsiteX8" fmla="*/ 311944 w 1802606"/>
              <a:gd name="connsiteY8" fmla="*/ 109538 h 1328738"/>
              <a:gd name="connsiteX9" fmla="*/ 445294 w 1802606"/>
              <a:gd name="connsiteY9" fmla="*/ 66675 h 1328738"/>
              <a:gd name="connsiteX10" fmla="*/ 521494 w 1802606"/>
              <a:gd name="connsiteY10" fmla="*/ 38100 h 1328738"/>
              <a:gd name="connsiteX11" fmla="*/ 611981 w 1802606"/>
              <a:gd name="connsiteY11" fmla="*/ 38100 h 1328738"/>
              <a:gd name="connsiteX12" fmla="*/ 688181 w 1802606"/>
              <a:gd name="connsiteY12" fmla="*/ 38100 h 1328738"/>
              <a:gd name="connsiteX13" fmla="*/ 764381 w 1802606"/>
              <a:gd name="connsiteY13" fmla="*/ 38100 h 1328738"/>
              <a:gd name="connsiteX14" fmla="*/ 878681 w 1802606"/>
              <a:gd name="connsiteY14" fmla="*/ 14288 h 1328738"/>
              <a:gd name="connsiteX15" fmla="*/ 926306 w 1802606"/>
              <a:gd name="connsiteY15" fmla="*/ 4763 h 1328738"/>
              <a:gd name="connsiteX16" fmla="*/ 1088231 w 1802606"/>
              <a:gd name="connsiteY16" fmla="*/ 0 h 1328738"/>
              <a:gd name="connsiteX17" fmla="*/ 1240631 w 1802606"/>
              <a:gd name="connsiteY17" fmla="*/ 61913 h 1328738"/>
              <a:gd name="connsiteX18" fmla="*/ 1312069 w 1802606"/>
              <a:gd name="connsiteY18" fmla="*/ 61913 h 1328738"/>
              <a:gd name="connsiteX19" fmla="*/ 1378744 w 1802606"/>
              <a:gd name="connsiteY19" fmla="*/ 61913 h 1328738"/>
              <a:gd name="connsiteX20" fmla="*/ 1426369 w 1802606"/>
              <a:gd name="connsiteY20" fmla="*/ 57150 h 1328738"/>
              <a:gd name="connsiteX21" fmla="*/ 1478756 w 1802606"/>
              <a:gd name="connsiteY21" fmla="*/ 61913 h 1328738"/>
              <a:gd name="connsiteX22" fmla="*/ 1597819 w 1802606"/>
              <a:gd name="connsiteY22" fmla="*/ 57150 h 1328738"/>
              <a:gd name="connsiteX23" fmla="*/ 1697831 w 1802606"/>
              <a:gd name="connsiteY23" fmla="*/ 90488 h 1328738"/>
              <a:gd name="connsiteX24" fmla="*/ 1802606 w 1802606"/>
              <a:gd name="connsiteY24" fmla="*/ 142875 h 1328738"/>
              <a:gd name="connsiteX25" fmla="*/ 1788319 w 1802606"/>
              <a:gd name="connsiteY25" fmla="*/ 971550 h 1328738"/>
              <a:gd name="connsiteX26" fmla="*/ 1683544 w 1802606"/>
              <a:gd name="connsiteY26" fmla="*/ 1000125 h 1328738"/>
              <a:gd name="connsiteX27" fmla="*/ 1574006 w 1802606"/>
              <a:gd name="connsiteY27" fmla="*/ 1214438 h 1328738"/>
              <a:gd name="connsiteX28" fmla="*/ 1369219 w 1802606"/>
              <a:gd name="connsiteY28" fmla="*/ 1290638 h 1328738"/>
              <a:gd name="connsiteX29" fmla="*/ 1140619 w 1802606"/>
              <a:gd name="connsiteY29" fmla="*/ 1328738 h 1328738"/>
              <a:gd name="connsiteX30" fmla="*/ 916781 w 1802606"/>
              <a:gd name="connsiteY30" fmla="*/ 1328738 h 1328738"/>
              <a:gd name="connsiteX31" fmla="*/ 0 w 1802606"/>
              <a:gd name="connsiteY31" fmla="*/ 1264444 h 1328738"/>
              <a:gd name="connsiteX0" fmla="*/ 0 w 1802606"/>
              <a:gd name="connsiteY0" fmla="*/ 1264444 h 1328738"/>
              <a:gd name="connsiteX1" fmla="*/ 7143 w 1802606"/>
              <a:gd name="connsiteY1" fmla="*/ 1095375 h 1328738"/>
              <a:gd name="connsiteX2" fmla="*/ 145256 w 1802606"/>
              <a:gd name="connsiteY2" fmla="*/ 981075 h 1328738"/>
              <a:gd name="connsiteX3" fmla="*/ 250031 w 1802606"/>
              <a:gd name="connsiteY3" fmla="*/ 919163 h 1328738"/>
              <a:gd name="connsiteX4" fmla="*/ 311944 w 1802606"/>
              <a:gd name="connsiteY4" fmla="*/ 857250 h 1328738"/>
              <a:gd name="connsiteX5" fmla="*/ 302419 w 1802606"/>
              <a:gd name="connsiteY5" fmla="*/ 747713 h 1328738"/>
              <a:gd name="connsiteX6" fmla="*/ 307181 w 1802606"/>
              <a:gd name="connsiteY6" fmla="*/ 623888 h 1328738"/>
              <a:gd name="connsiteX7" fmla="*/ 302419 w 1802606"/>
              <a:gd name="connsiteY7" fmla="*/ 204788 h 1328738"/>
              <a:gd name="connsiteX8" fmla="*/ 311944 w 1802606"/>
              <a:gd name="connsiteY8" fmla="*/ 109538 h 1328738"/>
              <a:gd name="connsiteX9" fmla="*/ 445294 w 1802606"/>
              <a:gd name="connsiteY9" fmla="*/ 66675 h 1328738"/>
              <a:gd name="connsiteX10" fmla="*/ 521494 w 1802606"/>
              <a:gd name="connsiteY10" fmla="*/ 38100 h 1328738"/>
              <a:gd name="connsiteX11" fmla="*/ 611981 w 1802606"/>
              <a:gd name="connsiteY11" fmla="*/ 38100 h 1328738"/>
              <a:gd name="connsiteX12" fmla="*/ 688181 w 1802606"/>
              <a:gd name="connsiteY12" fmla="*/ 38100 h 1328738"/>
              <a:gd name="connsiteX13" fmla="*/ 764381 w 1802606"/>
              <a:gd name="connsiteY13" fmla="*/ 38100 h 1328738"/>
              <a:gd name="connsiteX14" fmla="*/ 878681 w 1802606"/>
              <a:gd name="connsiteY14" fmla="*/ 14288 h 1328738"/>
              <a:gd name="connsiteX15" fmla="*/ 926306 w 1802606"/>
              <a:gd name="connsiteY15" fmla="*/ 4763 h 1328738"/>
              <a:gd name="connsiteX16" fmla="*/ 1088231 w 1802606"/>
              <a:gd name="connsiteY16" fmla="*/ 0 h 1328738"/>
              <a:gd name="connsiteX17" fmla="*/ 1240631 w 1802606"/>
              <a:gd name="connsiteY17" fmla="*/ 61913 h 1328738"/>
              <a:gd name="connsiteX18" fmla="*/ 1312069 w 1802606"/>
              <a:gd name="connsiteY18" fmla="*/ 61913 h 1328738"/>
              <a:gd name="connsiteX19" fmla="*/ 1378744 w 1802606"/>
              <a:gd name="connsiteY19" fmla="*/ 61913 h 1328738"/>
              <a:gd name="connsiteX20" fmla="*/ 1426369 w 1802606"/>
              <a:gd name="connsiteY20" fmla="*/ 57150 h 1328738"/>
              <a:gd name="connsiteX21" fmla="*/ 1478756 w 1802606"/>
              <a:gd name="connsiteY21" fmla="*/ 61913 h 1328738"/>
              <a:gd name="connsiteX22" fmla="*/ 1597819 w 1802606"/>
              <a:gd name="connsiteY22" fmla="*/ 57150 h 1328738"/>
              <a:gd name="connsiteX23" fmla="*/ 1697831 w 1802606"/>
              <a:gd name="connsiteY23" fmla="*/ 90488 h 1328738"/>
              <a:gd name="connsiteX24" fmla="*/ 1802606 w 1802606"/>
              <a:gd name="connsiteY24" fmla="*/ 142875 h 1328738"/>
              <a:gd name="connsiteX25" fmla="*/ 1788319 w 1802606"/>
              <a:gd name="connsiteY25" fmla="*/ 971550 h 1328738"/>
              <a:gd name="connsiteX26" fmla="*/ 1683544 w 1802606"/>
              <a:gd name="connsiteY26" fmla="*/ 1000125 h 1328738"/>
              <a:gd name="connsiteX27" fmla="*/ 1574006 w 1802606"/>
              <a:gd name="connsiteY27" fmla="*/ 1214438 h 1328738"/>
              <a:gd name="connsiteX28" fmla="*/ 1369219 w 1802606"/>
              <a:gd name="connsiteY28" fmla="*/ 1290638 h 1328738"/>
              <a:gd name="connsiteX29" fmla="*/ 1140619 w 1802606"/>
              <a:gd name="connsiteY29" fmla="*/ 1328738 h 1328738"/>
              <a:gd name="connsiteX30" fmla="*/ 916781 w 1802606"/>
              <a:gd name="connsiteY30" fmla="*/ 1328738 h 1328738"/>
              <a:gd name="connsiteX31" fmla="*/ 0 w 1802606"/>
              <a:gd name="connsiteY31" fmla="*/ 1264444 h 1328738"/>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74006 w 1802606"/>
              <a:gd name="connsiteY27" fmla="*/ 1214438 h 1335882"/>
              <a:gd name="connsiteX28" fmla="*/ 1369219 w 1802606"/>
              <a:gd name="connsiteY28" fmla="*/ 1290638 h 1335882"/>
              <a:gd name="connsiteX29" fmla="*/ 1140619 w 1802606"/>
              <a:gd name="connsiteY29" fmla="*/ 1328738 h 1335882"/>
              <a:gd name="connsiteX30" fmla="*/ 919162 w 1802606"/>
              <a:gd name="connsiteY30" fmla="*/ 1335882 h 1335882"/>
              <a:gd name="connsiteX31" fmla="*/ 0 w 1802606"/>
              <a:gd name="connsiteY31"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74006 w 1802606"/>
              <a:gd name="connsiteY27" fmla="*/ 1214438 h 1335882"/>
              <a:gd name="connsiteX28" fmla="*/ 1369219 w 1802606"/>
              <a:gd name="connsiteY28" fmla="*/ 1290638 h 1335882"/>
              <a:gd name="connsiteX29" fmla="*/ 1152525 w 1802606"/>
              <a:gd name="connsiteY29" fmla="*/ 1331119 h 1335882"/>
              <a:gd name="connsiteX30" fmla="*/ 919162 w 1802606"/>
              <a:gd name="connsiteY30" fmla="*/ 1335882 h 1335882"/>
              <a:gd name="connsiteX31" fmla="*/ 0 w 1802606"/>
              <a:gd name="connsiteY31"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74006 w 1802606"/>
              <a:gd name="connsiteY27" fmla="*/ 1214438 h 1335882"/>
              <a:gd name="connsiteX28" fmla="*/ 1369219 w 1802606"/>
              <a:gd name="connsiteY28" fmla="*/ 1290638 h 1335882"/>
              <a:gd name="connsiteX29" fmla="*/ 1152525 w 1802606"/>
              <a:gd name="connsiteY29" fmla="*/ 1331119 h 1335882"/>
              <a:gd name="connsiteX30" fmla="*/ 919162 w 1802606"/>
              <a:gd name="connsiteY30" fmla="*/ 1335882 h 1335882"/>
              <a:gd name="connsiteX31" fmla="*/ 0 w 1802606"/>
              <a:gd name="connsiteY31"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83531 w 1802606"/>
              <a:gd name="connsiteY27" fmla="*/ 1216819 h 1335882"/>
              <a:gd name="connsiteX28" fmla="*/ 1369219 w 1802606"/>
              <a:gd name="connsiteY28" fmla="*/ 1290638 h 1335882"/>
              <a:gd name="connsiteX29" fmla="*/ 1152525 w 1802606"/>
              <a:gd name="connsiteY29" fmla="*/ 1331119 h 1335882"/>
              <a:gd name="connsiteX30" fmla="*/ 919162 w 1802606"/>
              <a:gd name="connsiteY30" fmla="*/ 1335882 h 1335882"/>
              <a:gd name="connsiteX31" fmla="*/ 0 w 1802606"/>
              <a:gd name="connsiteY31"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19237 w 1802606"/>
              <a:gd name="connsiteY27" fmla="*/ 1247775 h 1335882"/>
              <a:gd name="connsiteX28" fmla="*/ 1369219 w 1802606"/>
              <a:gd name="connsiteY28" fmla="*/ 1290638 h 1335882"/>
              <a:gd name="connsiteX29" fmla="*/ 1152525 w 1802606"/>
              <a:gd name="connsiteY29" fmla="*/ 1331119 h 1335882"/>
              <a:gd name="connsiteX30" fmla="*/ 919162 w 1802606"/>
              <a:gd name="connsiteY30" fmla="*/ 1335882 h 1335882"/>
              <a:gd name="connsiteX31" fmla="*/ 0 w 1802606"/>
              <a:gd name="connsiteY31"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93056 w 1802606"/>
              <a:gd name="connsiteY27" fmla="*/ 1126331 h 1335882"/>
              <a:gd name="connsiteX28" fmla="*/ 1519237 w 1802606"/>
              <a:gd name="connsiteY28" fmla="*/ 1247775 h 1335882"/>
              <a:gd name="connsiteX29" fmla="*/ 1369219 w 1802606"/>
              <a:gd name="connsiteY29" fmla="*/ 1290638 h 1335882"/>
              <a:gd name="connsiteX30" fmla="*/ 1152525 w 1802606"/>
              <a:gd name="connsiteY30" fmla="*/ 1331119 h 1335882"/>
              <a:gd name="connsiteX31" fmla="*/ 919162 w 1802606"/>
              <a:gd name="connsiteY31" fmla="*/ 1335882 h 1335882"/>
              <a:gd name="connsiteX32" fmla="*/ 0 w 1802606"/>
              <a:gd name="connsiteY32"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83544 w 1802606"/>
              <a:gd name="connsiteY26" fmla="*/ 1000125 h 1335882"/>
              <a:gd name="connsiteX27" fmla="*/ 1590675 w 1802606"/>
              <a:gd name="connsiteY27" fmla="*/ 1209674 h 1335882"/>
              <a:gd name="connsiteX28" fmla="*/ 1519237 w 1802606"/>
              <a:gd name="connsiteY28" fmla="*/ 1247775 h 1335882"/>
              <a:gd name="connsiteX29" fmla="*/ 1369219 w 1802606"/>
              <a:gd name="connsiteY29" fmla="*/ 1290638 h 1335882"/>
              <a:gd name="connsiteX30" fmla="*/ 1152525 w 1802606"/>
              <a:gd name="connsiteY30" fmla="*/ 1331119 h 1335882"/>
              <a:gd name="connsiteX31" fmla="*/ 919162 w 1802606"/>
              <a:gd name="connsiteY31" fmla="*/ 1335882 h 1335882"/>
              <a:gd name="connsiteX32" fmla="*/ 0 w 1802606"/>
              <a:gd name="connsiteY32" fmla="*/ 1264444 h 1335882"/>
              <a:gd name="connsiteX0" fmla="*/ 0 w 1802606"/>
              <a:gd name="connsiteY0" fmla="*/ 1264444 h 1335882"/>
              <a:gd name="connsiteX1" fmla="*/ 7143 w 1802606"/>
              <a:gd name="connsiteY1" fmla="*/ 1095375 h 1335882"/>
              <a:gd name="connsiteX2" fmla="*/ 145256 w 1802606"/>
              <a:gd name="connsiteY2" fmla="*/ 981075 h 1335882"/>
              <a:gd name="connsiteX3" fmla="*/ 250031 w 1802606"/>
              <a:gd name="connsiteY3" fmla="*/ 919163 h 1335882"/>
              <a:gd name="connsiteX4" fmla="*/ 311944 w 1802606"/>
              <a:gd name="connsiteY4" fmla="*/ 857250 h 1335882"/>
              <a:gd name="connsiteX5" fmla="*/ 302419 w 1802606"/>
              <a:gd name="connsiteY5" fmla="*/ 747713 h 1335882"/>
              <a:gd name="connsiteX6" fmla="*/ 307181 w 1802606"/>
              <a:gd name="connsiteY6" fmla="*/ 623888 h 1335882"/>
              <a:gd name="connsiteX7" fmla="*/ 302419 w 1802606"/>
              <a:gd name="connsiteY7" fmla="*/ 204788 h 1335882"/>
              <a:gd name="connsiteX8" fmla="*/ 311944 w 1802606"/>
              <a:gd name="connsiteY8" fmla="*/ 109538 h 1335882"/>
              <a:gd name="connsiteX9" fmla="*/ 445294 w 1802606"/>
              <a:gd name="connsiteY9" fmla="*/ 66675 h 1335882"/>
              <a:gd name="connsiteX10" fmla="*/ 521494 w 1802606"/>
              <a:gd name="connsiteY10" fmla="*/ 38100 h 1335882"/>
              <a:gd name="connsiteX11" fmla="*/ 611981 w 1802606"/>
              <a:gd name="connsiteY11" fmla="*/ 38100 h 1335882"/>
              <a:gd name="connsiteX12" fmla="*/ 688181 w 1802606"/>
              <a:gd name="connsiteY12" fmla="*/ 38100 h 1335882"/>
              <a:gd name="connsiteX13" fmla="*/ 764381 w 1802606"/>
              <a:gd name="connsiteY13" fmla="*/ 38100 h 1335882"/>
              <a:gd name="connsiteX14" fmla="*/ 878681 w 1802606"/>
              <a:gd name="connsiteY14" fmla="*/ 14288 h 1335882"/>
              <a:gd name="connsiteX15" fmla="*/ 926306 w 1802606"/>
              <a:gd name="connsiteY15" fmla="*/ 4763 h 1335882"/>
              <a:gd name="connsiteX16" fmla="*/ 1088231 w 1802606"/>
              <a:gd name="connsiteY16" fmla="*/ 0 h 1335882"/>
              <a:gd name="connsiteX17" fmla="*/ 1240631 w 1802606"/>
              <a:gd name="connsiteY17" fmla="*/ 61913 h 1335882"/>
              <a:gd name="connsiteX18" fmla="*/ 1312069 w 1802606"/>
              <a:gd name="connsiteY18" fmla="*/ 61913 h 1335882"/>
              <a:gd name="connsiteX19" fmla="*/ 1378744 w 1802606"/>
              <a:gd name="connsiteY19" fmla="*/ 61913 h 1335882"/>
              <a:gd name="connsiteX20" fmla="*/ 1426369 w 1802606"/>
              <a:gd name="connsiteY20" fmla="*/ 57150 h 1335882"/>
              <a:gd name="connsiteX21" fmla="*/ 1478756 w 1802606"/>
              <a:gd name="connsiteY21" fmla="*/ 61913 h 1335882"/>
              <a:gd name="connsiteX22" fmla="*/ 1597819 w 1802606"/>
              <a:gd name="connsiteY22" fmla="*/ 57150 h 1335882"/>
              <a:gd name="connsiteX23" fmla="*/ 1697831 w 1802606"/>
              <a:gd name="connsiteY23" fmla="*/ 90488 h 1335882"/>
              <a:gd name="connsiteX24" fmla="*/ 1802606 w 1802606"/>
              <a:gd name="connsiteY24" fmla="*/ 142875 h 1335882"/>
              <a:gd name="connsiteX25" fmla="*/ 1788319 w 1802606"/>
              <a:gd name="connsiteY25" fmla="*/ 971550 h 1335882"/>
              <a:gd name="connsiteX26" fmla="*/ 1695450 w 1802606"/>
              <a:gd name="connsiteY26" fmla="*/ 1009650 h 1335882"/>
              <a:gd name="connsiteX27" fmla="*/ 1590675 w 1802606"/>
              <a:gd name="connsiteY27" fmla="*/ 1209674 h 1335882"/>
              <a:gd name="connsiteX28" fmla="*/ 1519237 w 1802606"/>
              <a:gd name="connsiteY28" fmla="*/ 1247775 h 1335882"/>
              <a:gd name="connsiteX29" fmla="*/ 1369219 w 1802606"/>
              <a:gd name="connsiteY29" fmla="*/ 1290638 h 1335882"/>
              <a:gd name="connsiteX30" fmla="*/ 1152525 w 1802606"/>
              <a:gd name="connsiteY30" fmla="*/ 1331119 h 1335882"/>
              <a:gd name="connsiteX31" fmla="*/ 919162 w 1802606"/>
              <a:gd name="connsiteY31" fmla="*/ 1335882 h 1335882"/>
              <a:gd name="connsiteX32" fmla="*/ 0 w 1802606"/>
              <a:gd name="connsiteY32" fmla="*/ 1264444 h 133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2606" h="1335882">
                <a:moveTo>
                  <a:pt x="0" y="1264444"/>
                </a:moveTo>
                <a:lnTo>
                  <a:pt x="7143" y="1095375"/>
                </a:lnTo>
                <a:lnTo>
                  <a:pt x="145256" y="981075"/>
                </a:lnTo>
                <a:lnTo>
                  <a:pt x="250031" y="919163"/>
                </a:lnTo>
                <a:lnTo>
                  <a:pt x="311944" y="857250"/>
                </a:lnTo>
                <a:lnTo>
                  <a:pt x="302419" y="747713"/>
                </a:lnTo>
                <a:lnTo>
                  <a:pt x="307181" y="623888"/>
                </a:lnTo>
                <a:cubicBezTo>
                  <a:pt x="305594" y="484188"/>
                  <a:pt x="304006" y="344488"/>
                  <a:pt x="302419" y="204788"/>
                </a:cubicBezTo>
                <a:lnTo>
                  <a:pt x="311944" y="109538"/>
                </a:lnTo>
                <a:lnTo>
                  <a:pt x="445294" y="66675"/>
                </a:lnTo>
                <a:lnTo>
                  <a:pt x="521494" y="38100"/>
                </a:lnTo>
                <a:lnTo>
                  <a:pt x="611981" y="38100"/>
                </a:lnTo>
                <a:lnTo>
                  <a:pt x="688181" y="38100"/>
                </a:lnTo>
                <a:lnTo>
                  <a:pt x="764381" y="38100"/>
                </a:lnTo>
                <a:lnTo>
                  <a:pt x="878681" y="14288"/>
                </a:lnTo>
                <a:lnTo>
                  <a:pt x="926306" y="4763"/>
                </a:lnTo>
                <a:lnTo>
                  <a:pt x="1088231" y="0"/>
                </a:lnTo>
                <a:lnTo>
                  <a:pt x="1240631" y="61913"/>
                </a:lnTo>
                <a:lnTo>
                  <a:pt x="1312069" y="61913"/>
                </a:lnTo>
                <a:lnTo>
                  <a:pt x="1378744" y="61913"/>
                </a:lnTo>
                <a:lnTo>
                  <a:pt x="1426369" y="57150"/>
                </a:lnTo>
                <a:lnTo>
                  <a:pt x="1478756" y="61913"/>
                </a:lnTo>
                <a:lnTo>
                  <a:pt x="1597819" y="57150"/>
                </a:lnTo>
                <a:lnTo>
                  <a:pt x="1697831" y="90488"/>
                </a:lnTo>
                <a:lnTo>
                  <a:pt x="1802606" y="142875"/>
                </a:lnTo>
                <a:lnTo>
                  <a:pt x="1788319" y="971550"/>
                </a:lnTo>
                <a:lnTo>
                  <a:pt x="1695450" y="1009650"/>
                </a:lnTo>
                <a:lnTo>
                  <a:pt x="1590675" y="1209674"/>
                </a:lnTo>
                <a:lnTo>
                  <a:pt x="1519237" y="1247775"/>
                </a:lnTo>
                <a:lnTo>
                  <a:pt x="1369219" y="1290638"/>
                </a:lnTo>
                <a:lnTo>
                  <a:pt x="1152525" y="1331119"/>
                </a:lnTo>
                <a:lnTo>
                  <a:pt x="919162" y="1335882"/>
                </a:lnTo>
                <a:lnTo>
                  <a:pt x="0" y="1264444"/>
                </a:lnTo>
                <a:close/>
              </a:path>
            </a:pathLst>
          </a:cu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339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9B7881-9530-4D04-8F68-F46DC23885F2}"/>
              </a:ext>
            </a:extLst>
          </p:cNvPr>
          <p:cNvSpPr/>
          <p:nvPr/>
        </p:nvSpPr>
        <p:spPr>
          <a:xfrm>
            <a:off x="3048000" y="2413338"/>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Electric Arc Furnace (EAF)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 The off-line model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 The on-line model :</a:t>
            </a:r>
            <a:endParaRPr kumimoji="0" lang="de-AT"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pic>
        <p:nvPicPr>
          <p:cNvPr id="3" name="Picture 2">
            <a:extLst>
              <a:ext uri="{FF2B5EF4-FFF2-40B4-BE49-F238E27FC236}">
                <a16:creationId xmlns:a16="http://schemas.microsoft.com/office/drawing/2014/main" id="{97179223-387E-4DCB-9FB9-9D22E7F1E318}"/>
              </a:ext>
            </a:extLst>
          </p:cNvPr>
          <p:cNvPicPr>
            <a:picLocks noChangeAspect="1"/>
          </p:cNvPicPr>
          <p:nvPr/>
        </p:nvPicPr>
        <p:blipFill>
          <a:blip r:embed="rId3"/>
          <a:stretch>
            <a:fillRect/>
          </a:stretch>
        </p:blipFill>
        <p:spPr>
          <a:xfrm>
            <a:off x="1505284" y="2486025"/>
            <a:ext cx="1085182" cy="1218866"/>
          </a:xfrm>
          <a:prstGeom prst="rect">
            <a:avLst/>
          </a:prstGeom>
        </p:spPr>
      </p:pic>
      <p:sp>
        <p:nvSpPr>
          <p:cNvPr id="6" name="Textfeld 27">
            <a:extLst>
              <a:ext uri="{FF2B5EF4-FFF2-40B4-BE49-F238E27FC236}">
                <a16:creationId xmlns:a16="http://schemas.microsoft.com/office/drawing/2014/main" id="{C20992DB-1AAE-4028-9488-4889D56623BA}"/>
              </a:ext>
            </a:extLst>
          </p:cNvPr>
          <p:cNvSpPr txBox="1"/>
          <p:nvPr/>
        </p:nvSpPr>
        <p:spPr>
          <a:xfrm>
            <a:off x="904504" y="509496"/>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5" name="Picture 4">
            <a:extLst>
              <a:ext uri="{FF2B5EF4-FFF2-40B4-BE49-F238E27FC236}">
                <a16:creationId xmlns:a16="http://schemas.microsoft.com/office/drawing/2014/main" id="{D3D7EE3F-8379-4183-9F50-2C6C3D8109E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25034" y="2098418"/>
            <a:ext cx="2476500" cy="2476500"/>
          </a:xfrm>
          <a:prstGeom prst="rect">
            <a:avLst/>
          </a:prstGeom>
          <a:noFill/>
          <a:ln>
            <a:noFill/>
          </a:ln>
        </p:spPr>
      </p:pic>
    </p:spTree>
    <p:extLst>
      <p:ext uri="{BB962C8B-B14F-4D97-AF65-F5344CB8AC3E}">
        <p14:creationId xmlns:p14="http://schemas.microsoft.com/office/powerpoint/2010/main" val="20905243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pic>
        <p:nvPicPr>
          <p:cNvPr id="21" name="Grafik 20">
            <a:extLst>
              <a:ext uri="{FF2B5EF4-FFF2-40B4-BE49-F238E27FC236}">
                <a16:creationId xmlns:a16="http://schemas.microsoft.com/office/drawing/2014/main" id="{D46FB074-313B-4A07-AD4B-34BBC49EF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7" y="1507962"/>
            <a:ext cx="1080000" cy="1080000"/>
          </a:xfrm>
          <a:prstGeom prst="rect">
            <a:avLst/>
          </a:prstGeom>
        </p:spPr>
      </p:pic>
      <p:sp>
        <p:nvSpPr>
          <p:cNvPr id="22" name="Rechteck 21">
            <a:extLst>
              <a:ext uri="{FF2B5EF4-FFF2-40B4-BE49-F238E27FC236}">
                <a16:creationId xmlns:a16="http://schemas.microsoft.com/office/drawing/2014/main" id="{481E8C93-7123-4055-93AA-04C4990B98D5}"/>
              </a:ext>
            </a:extLst>
          </p:cNvPr>
          <p:cNvSpPr/>
          <p:nvPr/>
        </p:nvSpPr>
        <p:spPr>
          <a:xfrm>
            <a:off x="2136705" y="1457528"/>
            <a:ext cx="984608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Ladle Furnace (LF)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The off-line 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The On-Line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 </a:t>
            </a:r>
          </a:p>
        </p:txBody>
      </p:sp>
      <p:sp>
        <p:nvSpPr>
          <p:cNvPr id="20" name="Textfeld 19">
            <a:extLst>
              <a:ext uri="{FF2B5EF4-FFF2-40B4-BE49-F238E27FC236}">
                <a16:creationId xmlns:a16="http://schemas.microsoft.com/office/drawing/2014/main" id="{40EB2F39-DDE6-4D41-BDE4-458CF9F53CEE}"/>
              </a:ext>
            </a:extLst>
          </p:cNvPr>
          <p:cNvSpPr txBox="1"/>
          <p:nvPr/>
        </p:nvSpPr>
        <p:spPr>
          <a:xfrm>
            <a:off x="875958" y="502475"/>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12" name="Picture 11">
            <a:extLst>
              <a:ext uri="{FF2B5EF4-FFF2-40B4-BE49-F238E27FC236}">
                <a16:creationId xmlns:a16="http://schemas.microsoft.com/office/drawing/2014/main" id="{4492A6BB-A514-41B1-BBDC-CAFF570310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6016" y="2473191"/>
            <a:ext cx="3752850" cy="2392045"/>
          </a:xfrm>
          <a:prstGeom prst="rect">
            <a:avLst/>
          </a:prstGeom>
          <a:noFill/>
        </p:spPr>
      </p:pic>
    </p:spTree>
    <p:extLst>
      <p:ext uri="{BB962C8B-B14F-4D97-AF65-F5344CB8AC3E}">
        <p14:creationId xmlns:p14="http://schemas.microsoft.com/office/powerpoint/2010/main" val="37234990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3EC6DC-5476-438C-A4AD-6E4A9BEFBC48}"/>
              </a:ext>
            </a:extLst>
          </p:cNvPr>
          <p:cNvSpPr/>
          <p:nvPr/>
        </p:nvSpPr>
        <p:spPr>
          <a:xfrm>
            <a:off x="3048000" y="2598004"/>
            <a:ext cx="6096000" cy="80021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Argon Oxygen Decarburization (AOD)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(1) calculation of the optimal blowing pattern (semi-dynamic)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(2) dynamic calculation of the current state of the melt, slag and temperature. </a:t>
            </a:r>
            <a:endParaRPr kumimoji="0" lang="de-AT"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pic>
        <p:nvPicPr>
          <p:cNvPr id="3" name="Picture 2">
            <a:extLst>
              <a:ext uri="{FF2B5EF4-FFF2-40B4-BE49-F238E27FC236}">
                <a16:creationId xmlns:a16="http://schemas.microsoft.com/office/drawing/2014/main" id="{695348CF-32D5-4CC1-883A-6B1CB6B3AB77}"/>
              </a:ext>
            </a:extLst>
          </p:cNvPr>
          <p:cNvPicPr>
            <a:picLocks noChangeAspect="1"/>
          </p:cNvPicPr>
          <p:nvPr/>
        </p:nvPicPr>
        <p:blipFill>
          <a:blip r:embed="rId3"/>
          <a:stretch>
            <a:fillRect/>
          </a:stretch>
        </p:blipFill>
        <p:spPr>
          <a:xfrm>
            <a:off x="1260682" y="2670382"/>
            <a:ext cx="1079086" cy="1079086"/>
          </a:xfrm>
          <a:prstGeom prst="rect">
            <a:avLst/>
          </a:prstGeom>
        </p:spPr>
      </p:pic>
      <p:sp>
        <p:nvSpPr>
          <p:cNvPr id="4" name="Textfeld 27">
            <a:extLst>
              <a:ext uri="{FF2B5EF4-FFF2-40B4-BE49-F238E27FC236}">
                <a16:creationId xmlns:a16="http://schemas.microsoft.com/office/drawing/2014/main" id="{EE3E8AAF-CDA9-4828-85AF-57D83A8537BB}"/>
              </a:ext>
            </a:extLst>
          </p:cNvPr>
          <p:cNvSpPr txBox="1"/>
          <p:nvPr/>
        </p:nvSpPr>
        <p:spPr>
          <a:xfrm>
            <a:off x="904504" y="509496"/>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7" name="Picture 2" descr="C:\DATEN\010_VERTRIEB\011_PROJEKTE\20_SONSTIGE\AOD-KONVERTER POSCO E&amp;C\FOTOS\Konverter in Betrieb - 2-a.jpg">
            <a:extLst>
              <a:ext uri="{FF2B5EF4-FFF2-40B4-BE49-F238E27FC236}">
                <a16:creationId xmlns:a16="http://schemas.microsoft.com/office/drawing/2014/main" id="{69E48C09-5969-4A98-875A-5AB2BC95FF28}"/>
              </a:ext>
            </a:extLst>
          </p:cNvPr>
          <p:cNvPicPr>
            <a:picLocks noChangeAspect="1" noChangeArrowheads="1"/>
          </p:cNvPicPr>
          <p:nvPr/>
        </p:nvPicPr>
        <p:blipFill>
          <a:blip r:embed="rId4" cstate="print"/>
          <a:srcRect/>
          <a:stretch>
            <a:fillRect/>
          </a:stretch>
        </p:blipFill>
        <p:spPr bwMode="auto">
          <a:xfrm>
            <a:off x="7035141" y="3489666"/>
            <a:ext cx="3404259" cy="2455247"/>
          </a:xfrm>
          <a:prstGeom prst="rect">
            <a:avLst/>
          </a:prstGeom>
          <a:noFill/>
        </p:spPr>
      </p:pic>
    </p:spTree>
    <p:extLst>
      <p:ext uri="{BB962C8B-B14F-4D97-AF65-F5344CB8AC3E}">
        <p14:creationId xmlns:p14="http://schemas.microsoft.com/office/powerpoint/2010/main" val="13965204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6480-D6C5-ED34-EC77-765FF20E9781}"/>
              </a:ext>
            </a:extLst>
          </p:cNvPr>
          <p:cNvSpPr>
            <a:spLocks noGrp="1" noRot="1" noMove="1" noResize="1" noEditPoints="1" noAdjustHandles="1" noChangeArrowheads="1" noChangeShapeType="1"/>
          </p:cNvSpPr>
          <p:nvPr>
            <p:ph type="body" sz="quarter" idx="14"/>
          </p:nvPr>
        </p:nvSpPr>
        <p:spPr/>
        <p:txBody>
          <a:bodyPr/>
          <a:lstStyle/>
          <a:p>
            <a:r>
              <a:rPr lang="en-US" dirty="0"/>
              <a:t>01</a:t>
            </a:r>
          </a:p>
        </p:txBody>
      </p:sp>
      <p:sp>
        <p:nvSpPr>
          <p:cNvPr id="3" name="Text Placeholder 2">
            <a:extLst>
              <a:ext uri="{FF2B5EF4-FFF2-40B4-BE49-F238E27FC236}">
                <a16:creationId xmlns:a16="http://schemas.microsoft.com/office/drawing/2014/main" id="{F29473C2-E2FA-53BC-508F-78A3616754DF}"/>
              </a:ext>
            </a:extLst>
          </p:cNvPr>
          <p:cNvSpPr>
            <a:spLocks noGrp="1" noRot="1" noMove="1" noResize="1" noEditPoints="1" noAdjustHandles="1" noChangeArrowheads="1" noChangeShapeType="1"/>
          </p:cNvSpPr>
          <p:nvPr>
            <p:ph type="body" sz="quarter" idx="15"/>
          </p:nvPr>
        </p:nvSpPr>
        <p:spPr/>
        <p:txBody>
          <a:bodyPr/>
          <a:lstStyle/>
          <a:p>
            <a:r>
              <a:rPr lang="en-US" dirty="0"/>
              <a:t>about </a:t>
            </a:r>
          </a:p>
          <a:p>
            <a:r>
              <a:rPr lang="en-US" dirty="0" err="1"/>
              <a:t>qoncept</a:t>
            </a:r>
            <a:endParaRPr lang="en-US" dirty="0"/>
          </a:p>
        </p:txBody>
      </p:sp>
    </p:spTree>
    <p:extLst>
      <p:ext uri="{BB962C8B-B14F-4D97-AF65-F5344CB8AC3E}">
        <p14:creationId xmlns:p14="http://schemas.microsoft.com/office/powerpoint/2010/main" val="32825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E5962D-B2AC-457C-B3E5-433A320A85DD}"/>
              </a:ext>
            </a:extLst>
          </p:cNvPr>
          <p:cNvSpPr/>
          <p:nvPr/>
        </p:nvSpPr>
        <p:spPr>
          <a:xfrm>
            <a:off x="3048000" y="2813447"/>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Vacuum Degassing (VD)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The computational metallurgy application for vacuum degassing (off- and on-line)</a:t>
            </a:r>
            <a:endParaRPr kumimoji="0" lang="de-AT" sz="11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pic>
        <p:nvPicPr>
          <p:cNvPr id="3" name="Picture 2">
            <a:extLst>
              <a:ext uri="{FF2B5EF4-FFF2-40B4-BE49-F238E27FC236}">
                <a16:creationId xmlns:a16="http://schemas.microsoft.com/office/drawing/2014/main" id="{8F939AEA-7E1A-46A1-A81C-43886A324BB0}"/>
              </a:ext>
            </a:extLst>
          </p:cNvPr>
          <p:cNvPicPr>
            <a:picLocks noChangeAspect="1"/>
          </p:cNvPicPr>
          <p:nvPr/>
        </p:nvPicPr>
        <p:blipFill>
          <a:blip r:embed="rId3"/>
          <a:stretch>
            <a:fillRect/>
          </a:stretch>
        </p:blipFill>
        <p:spPr>
          <a:xfrm>
            <a:off x="1775032" y="2965467"/>
            <a:ext cx="1079086" cy="1079086"/>
          </a:xfrm>
          <a:prstGeom prst="rect">
            <a:avLst/>
          </a:prstGeom>
        </p:spPr>
      </p:pic>
      <p:pic>
        <p:nvPicPr>
          <p:cNvPr id="4" name="Grafik 30">
            <a:extLst>
              <a:ext uri="{FF2B5EF4-FFF2-40B4-BE49-F238E27FC236}">
                <a16:creationId xmlns:a16="http://schemas.microsoft.com/office/drawing/2014/main" id="{C6BC228E-91D2-4474-82ED-8340A18F26E5}"/>
              </a:ext>
            </a:extLst>
          </p:cNvPr>
          <p:cNvPicPr/>
          <p:nvPr/>
        </p:nvPicPr>
        <p:blipFill>
          <a:blip r:embed="rId4" cstate="print"/>
          <a:srcRect l="19211" r="13552"/>
          <a:stretch>
            <a:fillRect/>
          </a:stretch>
        </p:blipFill>
        <p:spPr>
          <a:xfrm>
            <a:off x="7608887" y="4189683"/>
            <a:ext cx="1317625" cy="1389380"/>
          </a:xfrm>
          <a:prstGeom prst="rect">
            <a:avLst/>
          </a:prstGeom>
        </p:spPr>
      </p:pic>
      <p:sp>
        <p:nvSpPr>
          <p:cNvPr id="5" name="Textfeld 27">
            <a:extLst>
              <a:ext uri="{FF2B5EF4-FFF2-40B4-BE49-F238E27FC236}">
                <a16:creationId xmlns:a16="http://schemas.microsoft.com/office/drawing/2014/main" id="{DB60B68D-65CD-46CD-9358-772E207E3F89}"/>
              </a:ext>
            </a:extLst>
          </p:cNvPr>
          <p:cNvSpPr txBox="1"/>
          <p:nvPr/>
        </p:nvSpPr>
        <p:spPr>
          <a:xfrm>
            <a:off x="904504" y="509496"/>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spTree>
    <p:extLst>
      <p:ext uri="{BB962C8B-B14F-4D97-AF65-F5344CB8AC3E}">
        <p14:creationId xmlns:p14="http://schemas.microsoft.com/office/powerpoint/2010/main" val="30771394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D0B2F-EA57-4C16-933F-1C51AE637789}"/>
              </a:ext>
            </a:extLst>
          </p:cNvPr>
          <p:cNvSpPr/>
          <p:nvPr/>
        </p:nvSpPr>
        <p:spPr>
          <a:xfrm>
            <a:off x="3048000" y="2813447"/>
            <a:ext cx="6096000" cy="80021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Vacuum Oxygen Decarburization (VOD)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Basically, the VOD model is similar to the AOD model as both processes are based on lowering the partial pressure of CO. </a:t>
            </a:r>
            <a:endParaRPr kumimoji="0" lang="de-AT" sz="11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pic>
        <p:nvPicPr>
          <p:cNvPr id="3" name="Picture 2">
            <a:extLst>
              <a:ext uri="{FF2B5EF4-FFF2-40B4-BE49-F238E27FC236}">
                <a16:creationId xmlns:a16="http://schemas.microsoft.com/office/drawing/2014/main" id="{A24A982C-A1DA-4A2B-BDBB-F776ED72187A}"/>
              </a:ext>
            </a:extLst>
          </p:cNvPr>
          <p:cNvPicPr>
            <a:picLocks noChangeAspect="1"/>
          </p:cNvPicPr>
          <p:nvPr/>
        </p:nvPicPr>
        <p:blipFill>
          <a:blip r:embed="rId3"/>
          <a:stretch>
            <a:fillRect/>
          </a:stretch>
        </p:blipFill>
        <p:spPr>
          <a:xfrm>
            <a:off x="1565482" y="2813447"/>
            <a:ext cx="1079086" cy="1079086"/>
          </a:xfrm>
          <a:prstGeom prst="rect">
            <a:avLst/>
          </a:prstGeom>
        </p:spPr>
      </p:pic>
      <p:sp>
        <p:nvSpPr>
          <p:cNvPr id="4" name="Textfeld 27">
            <a:extLst>
              <a:ext uri="{FF2B5EF4-FFF2-40B4-BE49-F238E27FC236}">
                <a16:creationId xmlns:a16="http://schemas.microsoft.com/office/drawing/2014/main" id="{F887BBF9-FD58-49F9-BC25-02E652A592E2}"/>
              </a:ext>
            </a:extLst>
          </p:cNvPr>
          <p:cNvSpPr txBox="1"/>
          <p:nvPr/>
        </p:nvSpPr>
        <p:spPr>
          <a:xfrm>
            <a:off x="904504" y="509496"/>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5" name="Picture 4">
            <a:extLst>
              <a:ext uri="{FF2B5EF4-FFF2-40B4-BE49-F238E27FC236}">
                <a16:creationId xmlns:a16="http://schemas.microsoft.com/office/drawing/2014/main" id="{8176F6D9-AAEE-4AA2-B9A1-56C96EA40040}"/>
              </a:ext>
            </a:extLst>
          </p:cNvPr>
          <p:cNvPicPr/>
          <p:nvPr/>
        </p:nvPicPr>
        <p:blipFill>
          <a:blip r:embed="rId4" cstate="print"/>
          <a:srcRect/>
          <a:stretch>
            <a:fillRect/>
          </a:stretch>
        </p:blipFill>
        <p:spPr bwMode="auto">
          <a:xfrm>
            <a:off x="6226175" y="3613666"/>
            <a:ext cx="2825750" cy="2419351"/>
          </a:xfrm>
          <a:prstGeom prst="rect">
            <a:avLst/>
          </a:prstGeom>
          <a:noFill/>
          <a:ln w="9525">
            <a:noFill/>
            <a:miter lim="800000"/>
            <a:headEnd/>
            <a:tailEnd/>
          </a:ln>
          <a:effectLst>
            <a:softEdge rad="635000"/>
          </a:effectLst>
        </p:spPr>
      </p:pic>
    </p:spTree>
    <p:extLst>
      <p:ext uri="{BB962C8B-B14F-4D97-AF65-F5344CB8AC3E}">
        <p14:creationId xmlns:p14="http://schemas.microsoft.com/office/powerpoint/2010/main" val="31975930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22" name="Rechteck 21">
            <a:extLst>
              <a:ext uri="{FF2B5EF4-FFF2-40B4-BE49-F238E27FC236}">
                <a16:creationId xmlns:a16="http://schemas.microsoft.com/office/drawing/2014/main" id="{481E8C93-7123-4055-93AA-04C4990B98D5}"/>
              </a:ext>
            </a:extLst>
          </p:cNvPr>
          <p:cNvSpPr/>
          <p:nvPr/>
        </p:nvSpPr>
        <p:spPr>
          <a:xfrm>
            <a:off x="2146458" y="2100805"/>
            <a:ext cx="98460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Computational Casting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qoncept makes use of numerical algorithms and models to compute the thermo-physical fundamentals which occur during the continuous casting process.</a:t>
            </a:r>
            <a:endParaRPr kumimoji="0" lang="de-AT" sz="18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pic>
        <p:nvPicPr>
          <p:cNvPr id="11" name="Grafik 10">
            <a:extLst>
              <a:ext uri="{FF2B5EF4-FFF2-40B4-BE49-F238E27FC236}">
                <a16:creationId xmlns:a16="http://schemas.microsoft.com/office/drawing/2014/main" id="{5CD4300E-9AAA-4E55-8804-B7BD69BEE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958" y="2216221"/>
            <a:ext cx="1080000" cy="1080000"/>
          </a:xfrm>
          <a:prstGeom prst="rect">
            <a:avLst/>
          </a:prstGeom>
        </p:spPr>
      </p:pic>
      <p:sp>
        <p:nvSpPr>
          <p:cNvPr id="7" name="Textfeld 6">
            <a:extLst>
              <a:ext uri="{FF2B5EF4-FFF2-40B4-BE49-F238E27FC236}">
                <a16:creationId xmlns:a16="http://schemas.microsoft.com/office/drawing/2014/main" id="{BF777B72-14E7-4713-B371-670F112091A1}"/>
              </a:ext>
            </a:extLst>
          </p:cNvPr>
          <p:cNvSpPr txBox="1"/>
          <p:nvPr/>
        </p:nvSpPr>
        <p:spPr>
          <a:xfrm>
            <a:off x="875958" y="502475"/>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sp>
        <p:nvSpPr>
          <p:cNvPr id="12" name="Textfeld 11">
            <a:extLst>
              <a:ext uri="{FF2B5EF4-FFF2-40B4-BE49-F238E27FC236}">
                <a16:creationId xmlns:a16="http://schemas.microsoft.com/office/drawing/2014/main" id="{A10E3766-62E6-42F1-B0B2-74ACD5E8C151}"/>
              </a:ext>
            </a:extLst>
          </p:cNvPr>
          <p:cNvSpPr txBox="1"/>
          <p:nvPr/>
        </p:nvSpPr>
        <p:spPr>
          <a:xfrm>
            <a:off x="1792089" y="1566553"/>
            <a:ext cx="74347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Computational Metallurgy</a:t>
            </a:r>
          </a:p>
        </p:txBody>
      </p:sp>
      <p:sp>
        <p:nvSpPr>
          <p:cNvPr id="13" name="Freihandform: Form 12">
            <a:extLst>
              <a:ext uri="{FF2B5EF4-FFF2-40B4-BE49-F238E27FC236}">
                <a16:creationId xmlns:a16="http://schemas.microsoft.com/office/drawing/2014/main" id="{B4CFE976-6DE7-4664-A634-ECFCFB3F0E9A}"/>
              </a:ext>
            </a:extLst>
          </p:cNvPr>
          <p:cNvSpPr/>
          <p:nvPr/>
        </p:nvSpPr>
        <p:spPr>
          <a:xfrm>
            <a:off x="901090" y="1844752"/>
            <a:ext cx="830179" cy="136358"/>
          </a:xfrm>
          <a:custGeom>
            <a:avLst/>
            <a:gdLst>
              <a:gd name="connsiteX0" fmla="*/ 80211 w 830179"/>
              <a:gd name="connsiteY0" fmla="*/ 12032 h 136358"/>
              <a:gd name="connsiteX1" fmla="*/ 0 w 830179"/>
              <a:gd name="connsiteY1" fmla="*/ 136358 h 136358"/>
              <a:gd name="connsiteX2" fmla="*/ 830179 w 830179"/>
              <a:gd name="connsiteY2" fmla="*/ 132348 h 136358"/>
              <a:gd name="connsiteX3" fmla="*/ 766011 w 830179"/>
              <a:gd name="connsiteY3" fmla="*/ 0 h 136358"/>
              <a:gd name="connsiteX4" fmla="*/ 80211 w 830179"/>
              <a:gd name="connsiteY4" fmla="*/ 12032 h 13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79" h="136358">
                <a:moveTo>
                  <a:pt x="80211" y="12032"/>
                </a:moveTo>
                <a:lnTo>
                  <a:pt x="0" y="136358"/>
                </a:lnTo>
                <a:lnTo>
                  <a:pt x="830179" y="132348"/>
                </a:lnTo>
                <a:lnTo>
                  <a:pt x="766011" y="0"/>
                </a:lnTo>
                <a:lnTo>
                  <a:pt x="80211" y="12032"/>
                </a:lnTo>
                <a:close/>
              </a:path>
            </a:pathLst>
          </a:cu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hape 2645">
            <a:extLst>
              <a:ext uri="{FF2B5EF4-FFF2-40B4-BE49-F238E27FC236}">
                <a16:creationId xmlns:a16="http://schemas.microsoft.com/office/drawing/2014/main" id="{9FDB4CEB-9A97-428C-A222-8660A5BC68BC}"/>
              </a:ext>
            </a:extLst>
          </p:cNvPr>
          <p:cNvSpPr>
            <a:spLocks noChangeAspect="1"/>
          </p:cNvSpPr>
          <p:nvPr/>
        </p:nvSpPr>
        <p:spPr>
          <a:xfrm>
            <a:off x="875958" y="1347756"/>
            <a:ext cx="890999" cy="6480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15" name="Shape 2753">
            <a:extLst>
              <a:ext uri="{FF2B5EF4-FFF2-40B4-BE49-F238E27FC236}">
                <a16:creationId xmlns:a16="http://schemas.microsoft.com/office/drawing/2014/main" id="{7AA2615E-F690-4F4C-AB47-532B5D4781AD}"/>
              </a:ext>
            </a:extLst>
          </p:cNvPr>
          <p:cNvSpPr>
            <a:spLocks noChangeAspect="1"/>
          </p:cNvSpPr>
          <p:nvPr/>
        </p:nvSpPr>
        <p:spPr>
          <a:xfrm>
            <a:off x="1167255" y="1440684"/>
            <a:ext cx="294548" cy="360000"/>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D-DIN" panose="020B0504030202030204" pitchFamily="34" charset="0"/>
              <a:ea typeface="+mn-ea"/>
              <a:cs typeface="+mn-cs"/>
            </a:endParaRPr>
          </a:p>
        </p:txBody>
      </p:sp>
      <p:pic>
        <p:nvPicPr>
          <p:cNvPr id="16" name="Picture 15">
            <a:extLst>
              <a:ext uri="{FF2B5EF4-FFF2-40B4-BE49-F238E27FC236}">
                <a16:creationId xmlns:a16="http://schemas.microsoft.com/office/drawing/2014/main" id="{EAD7B670-A2CD-48E0-8D60-BA9CAEBFD8B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52257" y="3862832"/>
            <a:ext cx="6658293" cy="2071243"/>
          </a:xfrm>
          <a:prstGeom prst="rect">
            <a:avLst/>
          </a:prstGeom>
          <a:noFill/>
        </p:spPr>
      </p:pic>
    </p:spTree>
    <p:extLst>
      <p:ext uri="{BB962C8B-B14F-4D97-AF65-F5344CB8AC3E}">
        <p14:creationId xmlns:p14="http://schemas.microsoft.com/office/powerpoint/2010/main" val="4676128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 – Raw material Management</a:t>
            </a:r>
          </a:p>
        </p:txBody>
      </p:sp>
      <p:sp>
        <p:nvSpPr>
          <p:cNvPr id="8" name="Textfeld 7">
            <a:extLst>
              <a:ext uri="{FF2B5EF4-FFF2-40B4-BE49-F238E27FC236}">
                <a16:creationId xmlns:a16="http://schemas.microsoft.com/office/drawing/2014/main" id="{B75715F7-5FF1-03EC-16BC-BAE0E3C317E2}"/>
              </a:ext>
            </a:extLst>
          </p:cNvPr>
          <p:cNvSpPr txBox="1"/>
          <p:nvPr/>
        </p:nvSpPr>
        <p:spPr>
          <a:xfrm>
            <a:off x="522289" y="2068811"/>
            <a:ext cx="4255242" cy="584775"/>
          </a:xfrm>
          <a:prstGeom prst="rect">
            <a:avLst/>
          </a:prstGeom>
          <a:noFill/>
        </p:spPr>
        <p:txBody>
          <a:bodyPr wrap="square">
            <a:spAutoFit/>
          </a:bodyPr>
          <a:lstStyle/>
          <a:p>
            <a:r>
              <a:rPr lang="en-US" sz="1600" dirty="0">
                <a:latin typeface="D-DIN" panose="020B0504030202030204" pitchFamily="34" charset="0"/>
              </a:rPr>
              <a:t>Raw material characterization and optimization at an Italian rebar producer.</a:t>
            </a:r>
          </a:p>
        </p:txBody>
      </p:sp>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a:t>
            </a:r>
          </a:p>
        </p:txBody>
      </p:sp>
      <p:pic>
        <p:nvPicPr>
          <p:cNvPr id="16" name="Grafik 15">
            <a:extLst>
              <a:ext uri="{FF2B5EF4-FFF2-40B4-BE49-F238E27FC236}">
                <a16:creationId xmlns:a16="http://schemas.microsoft.com/office/drawing/2014/main" id="{14131CC3-A71B-02F7-6A1F-EEB8928A7CC2}"/>
              </a:ext>
            </a:extLst>
          </p:cNvPr>
          <p:cNvPicPr>
            <a:picLocks noChangeAspect="1"/>
          </p:cNvPicPr>
          <p:nvPr/>
        </p:nvPicPr>
        <p:blipFill>
          <a:blip r:embed="rId3"/>
          <a:stretch>
            <a:fillRect/>
          </a:stretch>
        </p:blipFill>
        <p:spPr>
          <a:xfrm>
            <a:off x="5442744" y="2875923"/>
            <a:ext cx="5468573" cy="3068793"/>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pic>
        <p:nvPicPr>
          <p:cNvPr id="19" name="Grafik 18">
            <a:extLst>
              <a:ext uri="{FF2B5EF4-FFF2-40B4-BE49-F238E27FC236}">
                <a16:creationId xmlns:a16="http://schemas.microsoft.com/office/drawing/2014/main" id="{42959BAF-488B-5FBA-6830-58E497818FBB}"/>
              </a:ext>
            </a:extLst>
          </p:cNvPr>
          <p:cNvPicPr>
            <a:picLocks noChangeAspect="1"/>
          </p:cNvPicPr>
          <p:nvPr/>
        </p:nvPicPr>
        <p:blipFill rotWithShape="1">
          <a:blip r:embed="rId4"/>
          <a:srcRect l="3639" r="3815"/>
          <a:stretch/>
        </p:blipFill>
        <p:spPr>
          <a:xfrm>
            <a:off x="602978" y="2966422"/>
            <a:ext cx="5054312" cy="2478702"/>
          </a:xfrm>
          <a:prstGeom prst="rect">
            <a:avLst/>
          </a:prstGeom>
        </p:spPr>
      </p:pic>
    </p:spTree>
    <p:extLst>
      <p:ext uri="{BB962C8B-B14F-4D97-AF65-F5344CB8AC3E}">
        <p14:creationId xmlns:p14="http://schemas.microsoft.com/office/powerpoint/2010/main" val="42602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 – Level 2 and Level 3 Software</a:t>
            </a:r>
          </a:p>
        </p:txBody>
      </p:sp>
      <p:pic>
        <p:nvPicPr>
          <p:cNvPr id="38" name="Grafik 37">
            <a:extLst>
              <a:ext uri="{FF2B5EF4-FFF2-40B4-BE49-F238E27FC236}">
                <a16:creationId xmlns:a16="http://schemas.microsoft.com/office/drawing/2014/main" id="{271978B1-6BC4-236D-413A-AD423DD4E166}"/>
              </a:ext>
            </a:extLst>
          </p:cNvPr>
          <p:cNvPicPr>
            <a:picLocks noChangeAspect="1"/>
          </p:cNvPicPr>
          <p:nvPr/>
        </p:nvPicPr>
        <p:blipFill>
          <a:blip r:embed="rId3"/>
          <a:stretch>
            <a:fillRect/>
          </a:stretch>
        </p:blipFill>
        <p:spPr>
          <a:xfrm>
            <a:off x="6379827" y="3410505"/>
            <a:ext cx="4766319" cy="2320356"/>
          </a:xfrm>
          <a:prstGeom prst="rect">
            <a:avLst/>
          </a:prstGeom>
          <a:ln>
            <a:solidFill>
              <a:schemeClr val="bg2"/>
            </a:solidFill>
          </a:ln>
          <a:effectLst>
            <a:outerShdw blurRad="76200" dir="18900000" sy="23000" kx="-1200000" algn="bl" rotWithShape="0">
              <a:prstClr val="black">
                <a:alpha val="20000"/>
              </a:prstClr>
            </a:outerShdw>
          </a:effectLst>
          <a:scene3d>
            <a:camera prst="perspectiveHeroicExtremeLeftFacing"/>
            <a:lightRig rig="threePt" dir="t"/>
          </a:scene3d>
        </p:spPr>
      </p:pic>
      <p:pic>
        <p:nvPicPr>
          <p:cNvPr id="39" name="Grafik 38">
            <a:extLst>
              <a:ext uri="{FF2B5EF4-FFF2-40B4-BE49-F238E27FC236}">
                <a16:creationId xmlns:a16="http://schemas.microsoft.com/office/drawing/2014/main" id="{D04A2B7F-25EB-A668-E4F3-9891357291E2}"/>
              </a:ext>
            </a:extLst>
          </p:cNvPr>
          <p:cNvPicPr>
            <a:picLocks noChangeAspect="1"/>
          </p:cNvPicPr>
          <p:nvPr/>
        </p:nvPicPr>
        <p:blipFill>
          <a:blip r:embed="rId4"/>
          <a:stretch>
            <a:fillRect/>
          </a:stretch>
        </p:blipFill>
        <p:spPr>
          <a:xfrm>
            <a:off x="29421" y="3568377"/>
            <a:ext cx="4471945" cy="2023555"/>
          </a:xfrm>
          <a:prstGeom prst="rect">
            <a:avLst/>
          </a:prstGeom>
          <a:ln>
            <a:solidFill>
              <a:schemeClr val="bg2"/>
            </a:solidFill>
          </a:ln>
          <a:effectLst>
            <a:outerShdw blurRad="76200" dir="18900000" sy="23000" kx="-1200000" algn="bl" rotWithShape="0">
              <a:prstClr val="black">
                <a:alpha val="20000"/>
              </a:prstClr>
            </a:outerShdw>
          </a:effectLst>
          <a:scene3d>
            <a:camera prst="perspectiveHeroicExtremeLeftFacing"/>
            <a:lightRig rig="threePt" dir="t"/>
          </a:scene3d>
        </p:spPr>
      </p:pic>
      <p:sp>
        <p:nvSpPr>
          <p:cNvPr id="7" name="Textfeld 6">
            <a:extLst>
              <a:ext uri="{FF2B5EF4-FFF2-40B4-BE49-F238E27FC236}">
                <a16:creationId xmlns:a16="http://schemas.microsoft.com/office/drawing/2014/main" id="{3C5F1ABB-DD1E-EFF0-BFCD-29C2DBF4D151}"/>
              </a:ext>
            </a:extLst>
          </p:cNvPr>
          <p:cNvSpPr txBox="1"/>
          <p:nvPr/>
        </p:nvSpPr>
        <p:spPr>
          <a:xfrm>
            <a:off x="522288" y="2068811"/>
            <a:ext cx="4442597" cy="584775"/>
          </a:xfrm>
          <a:prstGeom prst="rect">
            <a:avLst/>
          </a:prstGeom>
          <a:noFill/>
        </p:spPr>
        <p:txBody>
          <a:bodyPr wrap="square">
            <a:spAutoFit/>
          </a:bodyPr>
          <a:lstStyle/>
          <a:p>
            <a:r>
              <a:rPr lang="en-US" sz="1600" dirty="0">
                <a:latin typeface="D-DIN" panose="020B0504030202030204" pitchFamily="34" charset="0"/>
              </a:rPr>
              <a:t>Level 2/3 software implementation for a foundry operating EAF, IF and AOD</a:t>
            </a:r>
          </a:p>
        </p:txBody>
      </p:sp>
      <p:sp>
        <p:nvSpPr>
          <p:cNvPr id="9" name="Textfeld 8">
            <a:extLst>
              <a:ext uri="{FF2B5EF4-FFF2-40B4-BE49-F238E27FC236}">
                <a16:creationId xmlns:a16="http://schemas.microsoft.com/office/drawing/2014/main" id="{45763B2F-5474-3E23-21CF-E02D7E37322B}"/>
              </a:ext>
            </a:extLst>
          </p:cNvPr>
          <p:cNvSpPr txBox="1"/>
          <p:nvPr/>
        </p:nvSpPr>
        <p:spPr>
          <a:xfrm>
            <a:off x="6874152" y="2068811"/>
            <a:ext cx="4442597" cy="584775"/>
          </a:xfrm>
          <a:prstGeom prst="rect">
            <a:avLst/>
          </a:prstGeom>
          <a:noFill/>
        </p:spPr>
        <p:txBody>
          <a:bodyPr wrap="square">
            <a:spAutoFit/>
          </a:bodyPr>
          <a:lstStyle/>
          <a:p>
            <a:r>
              <a:rPr lang="en-US" sz="1600" dirty="0">
                <a:latin typeface="D-DIN" panose="020B0504030202030204" pitchFamily="34" charset="0"/>
              </a:rPr>
              <a:t>Level 2/3 software implementation for stainless steelmaking (SY – EAF – LF – VD/VOD – IC)</a:t>
            </a:r>
          </a:p>
        </p:txBody>
      </p:sp>
    </p:spTree>
    <p:extLst>
      <p:ext uri="{BB962C8B-B14F-4D97-AF65-F5344CB8AC3E}">
        <p14:creationId xmlns:p14="http://schemas.microsoft.com/office/powerpoint/2010/main" val="19815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 – Scrap Yard Software</a:t>
            </a:r>
          </a:p>
        </p:txBody>
      </p:sp>
      <p:sp>
        <p:nvSpPr>
          <p:cNvPr id="8" name="Textfeld 7">
            <a:extLst>
              <a:ext uri="{FF2B5EF4-FFF2-40B4-BE49-F238E27FC236}">
                <a16:creationId xmlns:a16="http://schemas.microsoft.com/office/drawing/2014/main" id="{B75715F7-5FF1-03EC-16BC-BAE0E3C317E2}"/>
              </a:ext>
            </a:extLst>
          </p:cNvPr>
          <p:cNvSpPr txBox="1"/>
          <p:nvPr/>
        </p:nvSpPr>
        <p:spPr>
          <a:xfrm>
            <a:off x="522288" y="2147427"/>
            <a:ext cx="5597677" cy="584775"/>
          </a:xfrm>
          <a:prstGeom prst="rect">
            <a:avLst/>
          </a:prstGeom>
          <a:noFill/>
        </p:spPr>
        <p:txBody>
          <a:bodyPr wrap="square">
            <a:spAutoFit/>
          </a:bodyPr>
          <a:lstStyle/>
          <a:p>
            <a:r>
              <a:rPr lang="en-US" sz="1600" dirty="0">
                <a:latin typeface="D-DIN" panose="020B0504030202030204" pitchFamily="34" charset="0"/>
              </a:rPr>
              <a:t>Automatic tracking of all material movements with the scrap yard of a rebar producer</a:t>
            </a:r>
          </a:p>
        </p:txBody>
      </p:sp>
      <p:grpSp>
        <p:nvGrpSpPr>
          <p:cNvPr id="16" name="Gruppieren 15">
            <a:extLst>
              <a:ext uri="{FF2B5EF4-FFF2-40B4-BE49-F238E27FC236}">
                <a16:creationId xmlns:a16="http://schemas.microsoft.com/office/drawing/2014/main" id="{A8A7A939-09BE-8F93-87FB-38B3E78229AE}"/>
              </a:ext>
            </a:extLst>
          </p:cNvPr>
          <p:cNvGrpSpPr/>
          <p:nvPr/>
        </p:nvGrpSpPr>
        <p:grpSpPr>
          <a:xfrm>
            <a:off x="441392" y="3717187"/>
            <a:ext cx="4452601" cy="2509306"/>
            <a:chOff x="5673648" y="3513309"/>
            <a:chExt cx="5412501" cy="2785133"/>
          </a:xfrm>
        </p:grpSpPr>
        <p:pic>
          <p:nvPicPr>
            <p:cNvPr id="17" name="Grafik 16">
              <a:extLst>
                <a:ext uri="{FF2B5EF4-FFF2-40B4-BE49-F238E27FC236}">
                  <a16:creationId xmlns:a16="http://schemas.microsoft.com/office/drawing/2014/main" id="{42821DBC-CCE4-69EE-10F0-8E16A730EB5D}"/>
                </a:ext>
              </a:extLst>
            </p:cNvPr>
            <p:cNvPicPr>
              <a:picLocks noChangeAspect="1"/>
            </p:cNvPicPr>
            <p:nvPr/>
          </p:nvPicPr>
          <p:blipFill>
            <a:blip r:embed="rId3"/>
            <a:stretch>
              <a:fillRect/>
            </a:stretch>
          </p:blipFill>
          <p:spPr>
            <a:xfrm>
              <a:off x="5673648" y="3513309"/>
              <a:ext cx="5412501" cy="2785133"/>
            </a:xfrm>
            <a:prstGeom prst="rect">
              <a:avLst/>
            </a:prstGeom>
          </p:spPr>
        </p:pic>
        <p:pic>
          <p:nvPicPr>
            <p:cNvPr id="18" name="Grafik 17">
              <a:extLst>
                <a:ext uri="{FF2B5EF4-FFF2-40B4-BE49-F238E27FC236}">
                  <a16:creationId xmlns:a16="http://schemas.microsoft.com/office/drawing/2014/main" id="{C2019E87-CAAF-45CA-DF55-E2C86B308C42}"/>
                </a:ext>
              </a:extLst>
            </p:cNvPr>
            <p:cNvPicPr>
              <a:picLocks noChangeAspect="1"/>
            </p:cNvPicPr>
            <p:nvPr/>
          </p:nvPicPr>
          <p:blipFill>
            <a:blip r:embed="rId4"/>
            <a:stretch>
              <a:fillRect/>
            </a:stretch>
          </p:blipFill>
          <p:spPr>
            <a:xfrm>
              <a:off x="6320844" y="3700018"/>
              <a:ext cx="4181108" cy="2154967"/>
            </a:xfrm>
            <a:prstGeom prst="rect">
              <a:avLst/>
            </a:prstGeom>
          </p:spPr>
        </p:pic>
      </p:grpSp>
      <p:pic>
        <p:nvPicPr>
          <p:cNvPr id="19" name="Grafik 18">
            <a:extLst>
              <a:ext uri="{FF2B5EF4-FFF2-40B4-BE49-F238E27FC236}">
                <a16:creationId xmlns:a16="http://schemas.microsoft.com/office/drawing/2014/main" id="{72363711-10D4-0A48-A2C2-61502584055A}"/>
              </a:ext>
            </a:extLst>
          </p:cNvPr>
          <p:cNvPicPr>
            <a:picLocks noChangeAspect="1"/>
          </p:cNvPicPr>
          <p:nvPr/>
        </p:nvPicPr>
        <p:blipFill rotWithShape="1">
          <a:blip r:embed="rId5">
            <a:duotone>
              <a:prstClr val="black"/>
              <a:schemeClr val="tx2">
                <a:tint val="45000"/>
                <a:satMod val="400000"/>
              </a:schemeClr>
            </a:duotone>
            <a:extLst>
              <a:ext uri="{28A0092B-C50C-407E-A947-70E740481C1C}">
                <a14:useLocalDpi xmlns:a14="http://schemas.microsoft.com/office/drawing/2010/main" val="0"/>
              </a:ext>
            </a:extLst>
          </a:blip>
          <a:srcRect l="51495" t="37238" r="7883" b="342"/>
          <a:stretch/>
        </p:blipFill>
        <p:spPr>
          <a:xfrm>
            <a:off x="5234676" y="3717187"/>
            <a:ext cx="2476781" cy="2310875"/>
          </a:xfrm>
          <a:prstGeom prst="rect">
            <a:avLst/>
          </a:prstGeom>
        </p:spPr>
      </p:pic>
      <p:pic>
        <p:nvPicPr>
          <p:cNvPr id="4" name="Grafik 3">
            <a:extLst>
              <a:ext uri="{FF2B5EF4-FFF2-40B4-BE49-F238E27FC236}">
                <a16:creationId xmlns:a16="http://schemas.microsoft.com/office/drawing/2014/main" id="{B2CA496D-1BCE-6572-7EC2-6656697B851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2912" y="4138389"/>
            <a:ext cx="919918" cy="335500"/>
          </a:xfrm>
          <a:prstGeom prst="rect">
            <a:avLst/>
          </a:prstGeom>
        </p:spPr>
      </p:pic>
      <p:pic>
        <p:nvPicPr>
          <p:cNvPr id="3" name="Grafik 2">
            <a:extLst>
              <a:ext uri="{FF2B5EF4-FFF2-40B4-BE49-F238E27FC236}">
                <a16:creationId xmlns:a16="http://schemas.microsoft.com/office/drawing/2014/main" id="{18935DBD-B27D-7726-E580-D70A4B4290D3}"/>
              </a:ext>
            </a:extLst>
          </p:cNvPr>
          <p:cNvPicPr>
            <a:picLocks noChangeAspect="1"/>
          </p:cNvPicPr>
          <p:nvPr/>
        </p:nvPicPr>
        <p:blipFill>
          <a:blip r:embed="rId7"/>
          <a:stretch>
            <a:fillRect/>
          </a:stretch>
        </p:blipFill>
        <p:spPr>
          <a:xfrm>
            <a:off x="7868906" y="3717187"/>
            <a:ext cx="4048352" cy="2310875"/>
          </a:xfrm>
          <a:prstGeom prst="rect">
            <a:avLst/>
          </a:prstGeom>
        </p:spPr>
      </p:pic>
    </p:spTree>
    <p:extLst>
      <p:ext uri="{BB962C8B-B14F-4D97-AF65-F5344CB8AC3E}">
        <p14:creationId xmlns:p14="http://schemas.microsoft.com/office/powerpoint/2010/main" val="10809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 – Finishing Line</a:t>
            </a:r>
          </a:p>
        </p:txBody>
      </p:sp>
      <p:sp>
        <p:nvSpPr>
          <p:cNvPr id="8" name="Textfeld 7">
            <a:extLst>
              <a:ext uri="{FF2B5EF4-FFF2-40B4-BE49-F238E27FC236}">
                <a16:creationId xmlns:a16="http://schemas.microsoft.com/office/drawing/2014/main" id="{B75715F7-5FF1-03EC-16BC-BAE0E3C317E2}"/>
              </a:ext>
            </a:extLst>
          </p:cNvPr>
          <p:cNvSpPr txBox="1"/>
          <p:nvPr/>
        </p:nvSpPr>
        <p:spPr>
          <a:xfrm>
            <a:off x="522288" y="2147427"/>
            <a:ext cx="6260211" cy="584775"/>
          </a:xfrm>
          <a:prstGeom prst="rect">
            <a:avLst/>
          </a:prstGeom>
          <a:noFill/>
        </p:spPr>
        <p:txBody>
          <a:bodyPr wrap="square">
            <a:spAutoFit/>
          </a:bodyPr>
          <a:lstStyle/>
          <a:p>
            <a:r>
              <a:rPr lang="en-US" sz="1600" dirty="0">
                <a:latin typeface="D-DIN" panose="020B0504030202030204" pitchFamily="34" charset="0"/>
              </a:rPr>
              <a:t>Complete replacement of paper-based production management by our </a:t>
            </a:r>
            <a:r>
              <a:rPr lang="en-US" sz="1600" dirty="0" err="1">
                <a:latin typeface="D-DIN Exp" panose="020B0504020202030204" pitchFamily="34" charset="0"/>
              </a:rPr>
              <a:t>qontrol</a:t>
            </a:r>
            <a:r>
              <a:rPr lang="en-US" sz="1600" dirty="0">
                <a:latin typeface="D-DIN" panose="020B0504030202030204" pitchFamily="34" charset="0"/>
              </a:rPr>
              <a:t> software </a:t>
            </a:r>
          </a:p>
        </p:txBody>
      </p:sp>
      <p:pic>
        <p:nvPicPr>
          <p:cNvPr id="10" name="Grafik 9">
            <a:extLst>
              <a:ext uri="{FF2B5EF4-FFF2-40B4-BE49-F238E27FC236}">
                <a16:creationId xmlns:a16="http://schemas.microsoft.com/office/drawing/2014/main" id="{ADAF70AA-55A0-BC84-CB91-BA50D0DD4C22}"/>
              </a:ext>
            </a:extLst>
          </p:cNvPr>
          <p:cNvPicPr>
            <a:picLocks noChangeAspect="1"/>
          </p:cNvPicPr>
          <p:nvPr/>
        </p:nvPicPr>
        <p:blipFill>
          <a:blip r:embed="rId3"/>
          <a:stretch>
            <a:fillRect/>
          </a:stretch>
        </p:blipFill>
        <p:spPr>
          <a:xfrm>
            <a:off x="-85964" y="3390200"/>
            <a:ext cx="4471945" cy="2023555"/>
          </a:xfrm>
          <a:prstGeom prst="rect">
            <a:avLst/>
          </a:prstGeom>
          <a:ln>
            <a:solidFill>
              <a:schemeClr val="bg2"/>
            </a:solidFill>
          </a:ln>
          <a:effectLst>
            <a:outerShdw blurRad="76200" dir="18900000" sy="23000" kx="-1200000" algn="bl" rotWithShape="0">
              <a:prstClr val="black">
                <a:alpha val="20000"/>
              </a:prstClr>
            </a:outerShdw>
          </a:effectLst>
          <a:scene3d>
            <a:camera prst="perspectiveHeroicExtremeLeftFacing"/>
            <a:lightRig rig="threePt" dir="t"/>
          </a:scene3d>
        </p:spPr>
      </p:pic>
      <p:sp>
        <p:nvSpPr>
          <p:cNvPr id="11" name="Freihandform: Form 10">
            <a:extLst>
              <a:ext uri="{FF2B5EF4-FFF2-40B4-BE49-F238E27FC236}">
                <a16:creationId xmlns:a16="http://schemas.microsoft.com/office/drawing/2014/main" id="{4A37BEB1-521C-C9A7-DA5E-983F77428F83}"/>
              </a:ext>
            </a:extLst>
          </p:cNvPr>
          <p:cNvSpPr/>
          <p:nvPr/>
        </p:nvSpPr>
        <p:spPr>
          <a:xfrm>
            <a:off x="1463035" y="4682465"/>
            <a:ext cx="1752600" cy="842433"/>
          </a:xfrm>
          <a:custGeom>
            <a:avLst/>
            <a:gdLst>
              <a:gd name="connsiteX0" fmla="*/ 4233 w 1752600"/>
              <a:gd name="connsiteY0" fmla="*/ 0 h 842433"/>
              <a:gd name="connsiteX1" fmla="*/ 0 w 1752600"/>
              <a:gd name="connsiteY1" fmla="*/ 364067 h 842433"/>
              <a:gd name="connsiteX2" fmla="*/ 1752600 w 1752600"/>
              <a:gd name="connsiteY2" fmla="*/ 842433 h 842433"/>
              <a:gd name="connsiteX3" fmla="*/ 1684867 w 1752600"/>
              <a:gd name="connsiteY3" fmla="*/ 304800 h 842433"/>
              <a:gd name="connsiteX4" fmla="*/ 4233 w 1752600"/>
              <a:gd name="connsiteY4" fmla="*/ 0 h 84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842433">
                <a:moveTo>
                  <a:pt x="4233" y="0"/>
                </a:moveTo>
                <a:lnTo>
                  <a:pt x="0" y="364067"/>
                </a:lnTo>
                <a:lnTo>
                  <a:pt x="1752600" y="842433"/>
                </a:lnTo>
                <a:lnTo>
                  <a:pt x="1684867" y="304800"/>
                </a:lnTo>
                <a:lnTo>
                  <a:pt x="423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Grafik 11">
            <a:extLst>
              <a:ext uri="{FF2B5EF4-FFF2-40B4-BE49-F238E27FC236}">
                <a16:creationId xmlns:a16="http://schemas.microsoft.com/office/drawing/2014/main" id="{3338DCCD-7AA5-12D2-0043-6DB459939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609" y="4890150"/>
            <a:ext cx="875241" cy="213532"/>
          </a:xfrm>
          <a:prstGeom prst="rect">
            <a:avLst/>
          </a:prstGeom>
          <a:scene3d>
            <a:camera prst="perspectiveHeroicExtremeLeftFacing"/>
            <a:lightRig rig="threePt" dir="t"/>
          </a:scene3d>
        </p:spPr>
      </p:pic>
      <p:pic>
        <p:nvPicPr>
          <p:cNvPr id="14" name="Picture 7">
            <a:extLst>
              <a:ext uri="{FF2B5EF4-FFF2-40B4-BE49-F238E27FC236}">
                <a16:creationId xmlns:a16="http://schemas.microsoft.com/office/drawing/2014/main" id="{A56FAE5A-D025-7436-24EA-2FCED0736105}"/>
              </a:ext>
            </a:extLst>
          </p:cNvPr>
          <p:cNvPicPr>
            <a:picLocks noChangeAspect="1"/>
          </p:cNvPicPr>
          <p:nvPr/>
        </p:nvPicPr>
        <p:blipFill rotWithShape="1">
          <a:blip r:embed="rId5"/>
          <a:srcRect l="4792" t="12636" r="6089" b="14423"/>
          <a:stretch/>
        </p:blipFill>
        <p:spPr>
          <a:xfrm>
            <a:off x="5525823" y="2979408"/>
            <a:ext cx="6342885" cy="3365813"/>
          </a:xfrm>
          <a:prstGeom prst="rect">
            <a:avLst/>
          </a:prstGeom>
        </p:spPr>
      </p:pic>
      <p:pic>
        <p:nvPicPr>
          <p:cNvPr id="15" name="Grafik 14">
            <a:extLst>
              <a:ext uri="{FF2B5EF4-FFF2-40B4-BE49-F238E27FC236}">
                <a16:creationId xmlns:a16="http://schemas.microsoft.com/office/drawing/2014/main" id="{F4DFCAF3-CE98-0525-0F39-32520CD87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965" y="3262058"/>
            <a:ext cx="4722274" cy="2443480"/>
          </a:xfrm>
          <a:prstGeom prst="rect">
            <a:avLst/>
          </a:prstGeom>
        </p:spPr>
      </p:pic>
    </p:spTree>
    <p:extLst>
      <p:ext uri="{BB962C8B-B14F-4D97-AF65-F5344CB8AC3E}">
        <p14:creationId xmlns:p14="http://schemas.microsoft.com/office/powerpoint/2010/main" val="2121655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Software</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 – Flat Rolled Steel</a:t>
            </a:r>
          </a:p>
        </p:txBody>
      </p:sp>
      <p:sp>
        <p:nvSpPr>
          <p:cNvPr id="8" name="Textfeld 7">
            <a:extLst>
              <a:ext uri="{FF2B5EF4-FFF2-40B4-BE49-F238E27FC236}">
                <a16:creationId xmlns:a16="http://schemas.microsoft.com/office/drawing/2014/main" id="{B75715F7-5FF1-03EC-16BC-BAE0E3C317E2}"/>
              </a:ext>
            </a:extLst>
          </p:cNvPr>
          <p:cNvSpPr txBox="1"/>
          <p:nvPr/>
        </p:nvSpPr>
        <p:spPr>
          <a:xfrm>
            <a:off x="522288" y="2147427"/>
            <a:ext cx="6260211" cy="338554"/>
          </a:xfrm>
          <a:prstGeom prst="rect">
            <a:avLst/>
          </a:prstGeom>
          <a:noFill/>
        </p:spPr>
        <p:txBody>
          <a:bodyPr wrap="square">
            <a:spAutoFit/>
          </a:bodyPr>
          <a:lstStyle/>
          <a:p>
            <a:r>
              <a:rPr lang="en-US" sz="1600" dirty="0">
                <a:latin typeface="D-DIN" panose="020B0504030202030204" pitchFamily="34" charset="0"/>
              </a:rPr>
              <a:t>Software to support the processing of flat rolled steel</a:t>
            </a:r>
          </a:p>
        </p:txBody>
      </p:sp>
      <p:pic>
        <p:nvPicPr>
          <p:cNvPr id="3" name="Grafik 2">
            <a:extLst>
              <a:ext uri="{FF2B5EF4-FFF2-40B4-BE49-F238E27FC236}">
                <a16:creationId xmlns:a16="http://schemas.microsoft.com/office/drawing/2014/main" id="{4B0C50C1-A200-D4B4-4078-F086BF8B22E7}"/>
              </a:ext>
            </a:extLst>
          </p:cNvPr>
          <p:cNvPicPr>
            <a:picLocks noChangeAspect="1"/>
          </p:cNvPicPr>
          <p:nvPr/>
        </p:nvPicPr>
        <p:blipFill>
          <a:blip r:embed="rId3"/>
          <a:stretch>
            <a:fillRect/>
          </a:stretch>
        </p:blipFill>
        <p:spPr>
          <a:xfrm>
            <a:off x="499773" y="3429000"/>
            <a:ext cx="3984750" cy="2234989"/>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pic>
        <p:nvPicPr>
          <p:cNvPr id="4" name="Grafik 3">
            <a:extLst>
              <a:ext uri="{FF2B5EF4-FFF2-40B4-BE49-F238E27FC236}">
                <a16:creationId xmlns:a16="http://schemas.microsoft.com/office/drawing/2014/main" id="{3C914DFA-7F8C-7D6C-688C-AB70FF9C82D6}"/>
              </a:ext>
            </a:extLst>
          </p:cNvPr>
          <p:cNvPicPr>
            <a:picLocks noChangeAspect="1"/>
          </p:cNvPicPr>
          <p:nvPr/>
        </p:nvPicPr>
        <p:blipFill rotWithShape="1">
          <a:blip r:embed="rId4"/>
          <a:srcRect l="12178" r="12417"/>
          <a:stretch/>
        </p:blipFill>
        <p:spPr>
          <a:xfrm>
            <a:off x="6547965" y="3514769"/>
            <a:ext cx="3964289" cy="2217948"/>
          </a:xfrm>
          <a:prstGeom prst="rect">
            <a:avLst/>
          </a:prstGeom>
          <a:effectLst>
            <a:outerShdw blurRad="76200" dir="13500000" sy="23000" kx="1200000" algn="br" rotWithShape="0">
              <a:prstClr val="black">
                <a:alpha val="20000"/>
              </a:prstClr>
            </a:outerShdw>
          </a:effectLst>
          <a:scene3d>
            <a:camera prst="perspectiveHeroicExtremeRightFacing"/>
            <a:lightRig rig="threePt" dir="t"/>
          </a:scene3d>
        </p:spPr>
      </p:pic>
    </p:spTree>
    <p:extLst>
      <p:ext uri="{BB962C8B-B14F-4D97-AF65-F5344CB8AC3E}">
        <p14:creationId xmlns:p14="http://schemas.microsoft.com/office/powerpoint/2010/main" val="2590022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Testimonial</a:t>
            </a: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pic>
        <p:nvPicPr>
          <p:cNvPr id="3" name="Grafik 2" descr="Ein Bild, das drinnen enthält.&#10;&#10;Automatisch generierte Beschreibung">
            <a:extLst>
              <a:ext uri="{FF2B5EF4-FFF2-40B4-BE49-F238E27FC236}">
                <a16:creationId xmlns:a16="http://schemas.microsoft.com/office/drawing/2014/main" id="{184C7E60-EBE5-4385-960A-B6188B303721}"/>
              </a:ext>
            </a:extLst>
          </p:cNvPr>
          <p:cNvPicPr>
            <a:picLocks noChangeAspect="1"/>
          </p:cNvPicPr>
          <p:nvPr/>
        </p:nvPicPr>
        <p:blipFill rotWithShape="1">
          <a:blip r:embed="rId4">
            <a:extLst>
              <a:ext uri="{28A0092B-C50C-407E-A947-70E740481C1C}">
                <a14:useLocalDpi xmlns:a14="http://schemas.microsoft.com/office/drawing/2010/main" val="0"/>
              </a:ext>
            </a:extLst>
          </a:blip>
          <a:srcRect l="1" r="44885"/>
          <a:stretch/>
        </p:blipFill>
        <p:spPr>
          <a:xfrm>
            <a:off x="5472477" y="0"/>
            <a:ext cx="6719523" cy="6858000"/>
          </a:xfrm>
          <a:prstGeom prst="rect">
            <a:avLst/>
          </a:prstGeom>
        </p:spPr>
      </p:pic>
      <p:sp>
        <p:nvSpPr>
          <p:cNvPr id="22" name="Rechteck 21">
            <a:extLst>
              <a:ext uri="{FF2B5EF4-FFF2-40B4-BE49-F238E27FC236}">
                <a16:creationId xmlns:a16="http://schemas.microsoft.com/office/drawing/2014/main" id="{3EB485C9-BD12-5DBC-A39A-C391CD4E4A84}"/>
              </a:ext>
            </a:extLst>
          </p:cNvPr>
          <p:cNvSpPr/>
          <p:nvPr/>
        </p:nvSpPr>
        <p:spPr>
          <a:xfrm>
            <a:off x="5401733" y="0"/>
            <a:ext cx="5634568" cy="6858000"/>
          </a:xfrm>
          <a:prstGeom prst="rect">
            <a:avLst/>
          </a:prstGeom>
          <a:gradFill flip="none" rotWithShape="1">
            <a:gsLst>
              <a:gs pos="0">
                <a:srgbClr val="1B202B"/>
              </a:gs>
              <a:gs pos="34000">
                <a:srgbClr val="1B202B">
                  <a:alpha val="88000"/>
                </a:srgbClr>
              </a:gs>
              <a:gs pos="100000">
                <a:srgbClr val="1B202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a:p>
        </p:txBody>
      </p:sp>
      <p:sp>
        <p:nvSpPr>
          <p:cNvPr id="25" name="Textfeld 24">
            <a:extLst>
              <a:ext uri="{FF2B5EF4-FFF2-40B4-BE49-F238E27FC236}">
                <a16:creationId xmlns:a16="http://schemas.microsoft.com/office/drawing/2014/main" id="{8FD58B20-2BB9-32D3-2893-50E760B5F57F}"/>
              </a:ext>
            </a:extLst>
          </p:cNvPr>
          <p:cNvSpPr txBox="1"/>
          <p:nvPr/>
        </p:nvSpPr>
        <p:spPr>
          <a:xfrm>
            <a:off x="1155699" y="2839172"/>
            <a:ext cx="8229601" cy="1200329"/>
          </a:xfrm>
          <a:prstGeom prst="rect">
            <a:avLst/>
          </a:prstGeom>
          <a:noFill/>
        </p:spPr>
        <p:txBody>
          <a:bodyPr wrap="square">
            <a:spAutoFit/>
          </a:bodyPr>
          <a:lstStyle/>
          <a:p>
            <a:r>
              <a:rPr lang="en-US" i="1" dirty="0">
                <a:solidFill>
                  <a:srgbClr val="08B5EB"/>
                </a:solidFill>
                <a:latin typeface="D-DIN" panose="020B0504030202030204" pitchFamily="34" charset="0"/>
              </a:rPr>
              <a:t>With </a:t>
            </a:r>
            <a:r>
              <a:rPr lang="en-US" i="1" dirty="0" err="1">
                <a:solidFill>
                  <a:srgbClr val="08B5EB"/>
                </a:solidFill>
                <a:latin typeface="D-DIN" panose="020B0504030202030204" pitchFamily="34" charset="0"/>
              </a:rPr>
              <a:t>qoncept's</a:t>
            </a:r>
            <a:r>
              <a:rPr lang="en-US" i="1" dirty="0">
                <a:solidFill>
                  <a:srgbClr val="08B5EB"/>
                </a:solidFill>
                <a:latin typeface="D-DIN" panose="020B0504030202030204" pitchFamily="34" charset="0"/>
              </a:rPr>
              <a:t> software, we have finally found a solution that makes our daily work in the melting shop much easier. Thanks to the integration of our own experience into the software, the intuitive usability and the automated processes, we can now fully concentrate on our core tasks.</a:t>
            </a:r>
          </a:p>
        </p:txBody>
      </p:sp>
      <p:pic>
        <p:nvPicPr>
          <p:cNvPr id="26" name="Grafik 25" descr="Schließendes Anführungszeichen mit einfarbiger Füllung">
            <a:extLst>
              <a:ext uri="{FF2B5EF4-FFF2-40B4-BE49-F238E27FC236}">
                <a16:creationId xmlns:a16="http://schemas.microsoft.com/office/drawing/2014/main" id="{2B71E545-6DC8-6C42-2E65-B6445686DB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573" y="2702048"/>
            <a:ext cx="914400" cy="914400"/>
          </a:xfrm>
          <a:prstGeom prst="rect">
            <a:avLst/>
          </a:prstGeom>
        </p:spPr>
      </p:pic>
      <p:sp>
        <p:nvSpPr>
          <p:cNvPr id="28" name="Textfeld 27">
            <a:extLst>
              <a:ext uri="{FF2B5EF4-FFF2-40B4-BE49-F238E27FC236}">
                <a16:creationId xmlns:a16="http://schemas.microsoft.com/office/drawing/2014/main" id="{BEBC7724-5208-6497-9992-20D722576CE1}"/>
              </a:ext>
            </a:extLst>
          </p:cNvPr>
          <p:cNvSpPr txBox="1"/>
          <p:nvPr/>
        </p:nvSpPr>
        <p:spPr>
          <a:xfrm>
            <a:off x="2421278" y="4730433"/>
            <a:ext cx="6443135" cy="6771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2000" b="0" u="none" strike="noStrike" cap="none" normalizeH="0" baseline="0" dirty="0">
                <a:ln>
                  <a:noFill/>
                </a:ln>
                <a:solidFill>
                  <a:schemeClr val="bg1"/>
                </a:solidFill>
                <a:effectLst/>
                <a:latin typeface="D-DIN Exp" panose="020B0504020202030204" pitchFamily="34" charset="0"/>
              </a:rPr>
              <a:t>Johannes Ladinger</a:t>
            </a:r>
          </a:p>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1800" b="0" u="none" strike="noStrike" cap="none" normalizeH="0" baseline="0" dirty="0">
                <a:ln>
                  <a:noFill/>
                </a:ln>
                <a:solidFill>
                  <a:schemeClr val="bg1"/>
                </a:solidFill>
                <a:effectLst/>
                <a:latin typeface="D-DIN" panose="020B0504030202030204" pitchFamily="34" charset="0"/>
              </a:rPr>
              <a:t>Chief </a:t>
            </a:r>
            <a:r>
              <a:rPr kumimoji="0" lang="de-AT" altLang="de-DE" sz="1800" b="0" u="none" strike="noStrike" cap="none" normalizeH="0" baseline="0" dirty="0" err="1">
                <a:ln>
                  <a:noFill/>
                </a:ln>
                <a:solidFill>
                  <a:schemeClr val="bg1"/>
                </a:solidFill>
                <a:effectLst/>
                <a:latin typeface="D-DIN" panose="020B0504030202030204" pitchFamily="34" charset="0"/>
              </a:rPr>
              <a:t>Process</a:t>
            </a:r>
            <a:r>
              <a:rPr kumimoji="0" lang="de-AT" altLang="de-DE" sz="1800" b="0" u="none" strike="noStrike" cap="none" normalizeH="0" baseline="0" dirty="0">
                <a:ln>
                  <a:noFill/>
                </a:ln>
                <a:solidFill>
                  <a:schemeClr val="bg1"/>
                </a:solidFill>
                <a:effectLst/>
                <a:latin typeface="D-DIN" panose="020B0504030202030204" pitchFamily="34" charset="0"/>
              </a:rPr>
              <a:t> Manager - Casting</a:t>
            </a:r>
          </a:p>
        </p:txBody>
      </p:sp>
      <p:pic>
        <p:nvPicPr>
          <p:cNvPr id="29" name="Grafik 28">
            <a:extLst>
              <a:ext uri="{FF2B5EF4-FFF2-40B4-BE49-F238E27FC236}">
                <a16:creationId xmlns:a16="http://schemas.microsoft.com/office/drawing/2014/main" id="{3979749F-E71B-2FBC-452C-0610B8CDF4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8340" y="4260756"/>
            <a:ext cx="1051200" cy="108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feld 29">
            <a:extLst>
              <a:ext uri="{FF2B5EF4-FFF2-40B4-BE49-F238E27FC236}">
                <a16:creationId xmlns:a16="http://schemas.microsoft.com/office/drawing/2014/main" id="{BCFA9D15-88DF-DA5F-8A4A-75FB71393623}"/>
              </a:ext>
            </a:extLst>
          </p:cNvPr>
          <p:cNvSpPr txBox="1"/>
          <p:nvPr/>
        </p:nvSpPr>
        <p:spPr>
          <a:xfrm>
            <a:off x="527957" y="1450459"/>
            <a:ext cx="10453310" cy="861774"/>
          </a:xfrm>
          <a:prstGeom prst="rect">
            <a:avLst/>
          </a:prstGeom>
          <a:noFill/>
        </p:spPr>
        <p:txBody>
          <a:bodyPr wrap="square">
            <a:spAutoFit/>
          </a:bodyPr>
          <a:lstStyle/>
          <a:p>
            <a:r>
              <a:rPr lang="en-US" b="1" dirty="0">
                <a:solidFill>
                  <a:schemeClr val="bg1"/>
                </a:solidFill>
                <a:latin typeface="D-DIN" panose="020B0504030202030204" pitchFamily="34" charset="0"/>
              </a:rPr>
              <a:t>Digitalization | Industrial Software</a:t>
            </a:r>
          </a:p>
          <a:p>
            <a:r>
              <a:rPr lang="en-US" sz="3200" dirty="0">
                <a:solidFill>
                  <a:schemeClr val="bg1"/>
                </a:solidFill>
                <a:latin typeface="D-DIN" panose="020B0504030202030204" pitchFamily="34" charset="0"/>
              </a:rPr>
              <a:t>Digitalization of a Foundry’s Melt Shop</a:t>
            </a:r>
          </a:p>
        </p:txBody>
      </p:sp>
      <p:sp>
        <p:nvSpPr>
          <p:cNvPr id="4" name="Slide Number Placeholder 3">
            <a:extLst>
              <a:ext uri="{FF2B5EF4-FFF2-40B4-BE49-F238E27FC236}">
                <a16:creationId xmlns:a16="http://schemas.microsoft.com/office/drawing/2014/main" id="{B1B8FD58-C0EB-3693-986B-08F62100B9B3}"/>
              </a:ext>
            </a:extLst>
          </p:cNvPr>
          <p:cNvSpPr>
            <a:spLocks noGrp="1" noRot="1" noMove="1" noResize="1" noEditPoints="1" noAdjustHandles="1" noChangeArrowheads="1" noChangeShapeType="1"/>
          </p:cNvSpPr>
          <p:nvPr>
            <p:ph type="sldNum" sz="quarter" idx="16"/>
          </p:nvPr>
        </p:nvSpPr>
        <p:spPr/>
        <p:txBody>
          <a:bodyPr/>
          <a:lstStyle/>
          <a:p>
            <a:fld id="{9DFB4FA4-131A-4914-B333-1CC9E3F11BF7}"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626426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202B"/>
        </a:solidFill>
        <a:effectLst/>
      </p:bgPr>
    </p:bg>
    <p:spTree>
      <p:nvGrpSpPr>
        <p:cNvPr id="1" name=""/>
        <p:cNvGrpSpPr/>
        <p:nvPr/>
      </p:nvGrpSpPr>
      <p:grpSpPr>
        <a:xfrm>
          <a:off x="0" y="0"/>
          <a:ext cx="0" cy="0"/>
          <a:chOff x="0" y="0"/>
          <a:chExt cx="0" cy="0"/>
        </a:xfrm>
      </p:grpSpPr>
      <p:pic>
        <p:nvPicPr>
          <p:cNvPr id="6" name="Grafik 5" descr="Ein Bild, das Fabrik enthält.&#10;&#10;Automatisch generierte Beschreibung">
            <a:extLst>
              <a:ext uri="{FF2B5EF4-FFF2-40B4-BE49-F238E27FC236}">
                <a16:creationId xmlns:a16="http://schemas.microsoft.com/office/drawing/2014/main" id="{A5F6E590-6C37-1524-6DC7-C4879A391B2A}"/>
              </a:ext>
            </a:extLst>
          </p:cNvPr>
          <p:cNvPicPr>
            <a:picLocks noChangeAspect="1"/>
          </p:cNvPicPr>
          <p:nvPr/>
        </p:nvPicPr>
        <p:blipFill rotWithShape="1">
          <a:blip r:embed="rId3">
            <a:extLst>
              <a:ext uri="{28A0092B-C50C-407E-A947-70E740481C1C}">
                <a14:useLocalDpi xmlns:a14="http://schemas.microsoft.com/office/drawing/2010/main" val="0"/>
              </a:ext>
            </a:extLst>
          </a:blip>
          <a:srcRect r="24920"/>
          <a:stretch/>
        </p:blipFill>
        <p:spPr>
          <a:xfrm>
            <a:off x="4270527" y="0"/>
            <a:ext cx="7921474" cy="6858000"/>
          </a:xfrm>
          <a:prstGeom prst="rect">
            <a:avLst/>
          </a:prstGeom>
        </p:spPr>
      </p:pic>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Testimonial</a:t>
            </a: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22" name="Rechteck 21">
            <a:extLst>
              <a:ext uri="{FF2B5EF4-FFF2-40B4-BE49-F238E27FC236}">
                <a16:creationId xmlns:a16="http://schemas.microsoft.com/office/drawing/2014/main" id="{3EB485C9-BD12-5DBC-A39A-C391CD4E4A84}"/>
              </a:ext>
            </a:extLst>
          </p:cNvPr>
          <p:cNvSpPr/>
          <p:nvPr/>
        </p:nvSpPr>
        <p:spPr>
          <a:xfrm>
            <a:off x="4148789" y="0"/>
            <a:ext cx="6887512" cy="6858000"/>
          </a:xfrm>
          <a:prstGeom prst="rect">
            <a:avLst/>
          </a:prstGeom>
          <a:gradFill flip="none" rotWithShape="1">
            <a:gsLst>
              <a:gs pos="0">
                <a:srgbClr val="1B202B"/>
              </a:gs>
              <a:gs pos="34000">
                <a:srgbClr val="1B202B">
                  <a:alpha val="88000"/>
                </a:srgbClr>
              </a:gs>
              <a:gs pos="100000">
                <a:srgbClr val="1B202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a:p>
        </p:txBody>
      </p:sp>
      <p:sp>
        <p:nvSpPr>
          <p:cNvPr id="4" name="Slide Number Placeholder 3">
            <a:extLst>
              <a:ext uri="{FF2B5EF4-FFF2-40B4-BE49-F238E27FC236}">
                <a16:creationId xmlns:a16="http://schemas.microsoft.com/office/drawing/2014/main" id="{B1B8FD58-C0EB-3693-986B-08F62100B9B3}"/>
              </a:ext>
            </a:extLst>
          </p:cNvPr>
          <p:cNvSpPr>
            <a:spLocks noGrp="1" noRot="1" noMove="1" noResize="1" noEditPoints="1" noAdjustHandles="1" noChangeArrowheads="1" noChangeShapeType="1"/>
          </p:cNvSpPr>
          <p:nvPr>
            <p:ph type="sldNum" sz="quarter" idx="16"/>
          </p:nvPr>
        </p:nvSpPr>
        <p:spPr/>
        <p:txBody>
          <a:bodyPr/>
          <a:lstStyle/>
          <a:p>
            <a:endParaRPr lang="en-US" dirty="0">
              <a:solidFill>
                <a:schemeClr val="bg1"/>
              </a:solidFill>
            </a:endParaRPr>
          </a:p>
        </p:txBody>
      </p:sp>
      <p:sp>
        <p:nvSpPr>
          <p:cNvPr id="5" name="Textfeld 4">
            <a:extLst>
              <a:ext uri="{FF2B5EF4-FFF2-40B4-BE49-F238E27FC236}">
                <a16:creationId xmlns:a16="http://schemas.microsoft.com/office/drawing/2014/main" id="{4426FA3C-3000-3426-02EE-1FB2B7107D6D}"/>
              </a:ext>
            </a:extLst>
          </p:cNvPr>
          <p:cNvSpPr txBox="1"/>
          <p:nvPr/>
        </p:nvSpPr>
        <p:spPr>
          <a:xfrm>
            <a:off x="527956" y="1450459"/>
            <a:ext cx="11829143" cy="861774"/>
          </a:xfrm>
          <a:prstGeom prst="rect">
            <a:avLst/>
          </a:prstGeom>
          <a:noFill/>
        </p:spPr>
        <p:txBody>
          <a:bodyPr wrap="square">
            <a:spAutoFit/>
          </a:bodyPr>
          <a:lstStyle/>
          <a:p>
            <a:r>
              <a:rPr lang="en-US" b="1" dirty="0">
                <a:solidFill>
                  <a:schemeClr val="bg1"/>
                </a:solidFill>
                <a:latin typeface="D-DIN" panose="020B0504030202030204" pitchFamily="34" charset="0"/>
              </a:rPr>
              <a:t>Digitalization | Industrial Software</a:t>
            </a:r>
          </a:p>
          <a:p>
            <a:r>
              <a:rPr lang="en-US" sz="3200" dirty="0">
                <a:solidFill>
                  <a:schemeClr val="bg1"/>
                </a:solidFill>
                <a:latin typeface="D-DIN" panose="020B0504030202030204" pitchFamily="34" charset="0"/>
              </a:rPr>
              <a:t>Level 2 Software for Stainless Steelmaking</a:t>
            </a:r>
          </a:p>
        </p:txBody>
      </p:sp>
      <p:sp>
        <p:nvSpPr>
          <p:cNvPr id="7" name="Textfeld 6">
            <a:extLst>
              <a:ext uri="{FF2B5EF4-FFF2-40B4-BE49-F238E27FC236}">
                <a16:creationId xmlns:a16="http://schemas.microsoft.com/office/drawing/2014/main" id="{0F578566-28A0-15CE-A274-80DBC17500C6}"/>
              </a:ext>
            </a:extLst>
          </p:cNvPr>
          <p:cNvSpPr txBox="1"/>
          <p:nvPr/>
        </p:nvSpPr>
        <p:spPr>
          <a:xfrm>
            <a:off x="1155699" y="2614803"/>
            <a:ext cx="8843434" cy="1200329"/>
          </a:xfrm>
          <a:prstGeom prst="rect">
            <a:avLst/>
          </a:prstGeom>
          <a:noFill/>
        </p:spPr>
        <p:txBody>
          <a:bodyPr wrap="square">
            <a:spAutoFit/>
          </a:bodyPr>
          <a:lstStyle/>
          <a:p>
            <a:r>
              <a:rPr lang="en-US" i="1" dirty="0">
                <a:solidFill>
                  <a:srgbClr val="08B5EB"/>
                </a:solidFill>
                <a:latin typeface="D-DIN" panose="020B0504030202030204" pitchFamily="34" charset="0"/>
              </a:rPr>
              <a:t>In order to achieve the planned decarbonization of the industry, the CO</a:t>
            </a:r>
            <a:r>
              <a:rPr lang="en-US" i="1" baseline="-25000" dirty="0">
                <a:solidFill>
                  <a:srgbClr val="08B5EB"/>
                </a:solidFill>
                <a:latin typeface="D-DIN" panose="020B0504030202030204" pitchFamily="34" charset="0"/>
              </a:rPr>
              <a:t>2</a:t>
            </a:r>
            <a:r>
              <a:rPr lang="en-US" i="1" dirty="0">
                <a:solidFill>
                  <a:srgbClr val="08B5EB"/>
                </a:solidFill>
                <a:latin typeface="D-DIN" panose="020B0504030202030204" pitchFamily="34" charset="0"/>
              </a:rPr>
              <a:t> balance of steel production plays an essential role. With the help of </a:t>
            </a:r>
            <a:r>
              <a:rPr lang="en-US" i="1" dirty="0">
                <a:solidFill>
                  <a:srgbClr val="08B5EB"/>
                </a:solidFill>
                <a:latin typeface="D-DIN Exp" panose="020B0504020202030204" pitchFamily="34" charset="0"/>
              </a:rPr>
              <a:t>qontrol</a:t>
            </a:r>
            <a:r>
              <a:rPr lang="en-US" i="1" dirty="0">
                <a:solidFill>
                  <a:srgbClr val="08B5EB"/>
                </a:solidFill>
                <a:latin typeface="D-DIN" panose="020B0504030202030204" pitchFamily="34" charset="0"/>
              </a:rPr>
              <a:t>, we can map our production process completely digitally, and optimize the CO</a:t>
            </a:r>
            <a:r>
              <a:rPr lang="en-US" i="1" baseline="-25000" dirty="0">
                <a:solidFill>
                  <a:srgbClr val="08B5EB"/>
                </a:solidFill>
                <a:latin typeface="D-DIN" panose="020B0504030202030204" pitchFamily="34" charset="0"/>
              </a:rPr>
              <a:t>2</a:t>
            </a:r>
            <a:r>
              <a:rPr lang="en-US" i="1" dirty="0">
                <a:solidFill>
                  <a:srgbClr val="08B5EB"/>
                </a:solidFill>
                <a:latin typeface="D-DIN" panose="020B0504030202030204" pitchFamily="34" charset="0"/>
              </a:rPr>
              <a:t> balance sustainably on the basis of the integrated metallurgical models.</a:t>
            </a:r>
          </a:p>
        </p:txBody>
      </p:sp>
      <p:pic>
        <p:nvPicPr>
          <p:cNvPr id="8" name="Grafik 7" descr="Schließendes Anführungszeichen mit einfarbiger Füllung">
            <a:extLst>
              <a:ext uri="{FF2B5EF4-FFF2-40B4-BE49-F238E27FC236}">
                <a16:creationId xmlns:a16="http://schemas.microsoft.com/office/drawing/2014/main" id="{0E0E9F9A-0AE9-430B-9CCB-2227124FC8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573" y="2477679"/>
            <a:ext cx="914400" cy="914400"/>
          </a:xfrm>
          <a:prstGeom prst="rect">
            <a:avLst/>
          </a:prstGeom>
        </p:spPr>
      </p:pic>
      <p:sp>
        <p:nvSpPr>
          <p:cNvPr id="10" name="Textfeld 9">
            <a:extLst>
              <a:ext uri="{FF2B5EF4-FFF2-40B4-BE49-F238E27FC236}">
                <a16:creationId xmlns:a16="http://schemas.microsoft.com/office/drawing/2014/main" id="{EF9139A5-4A48-ADC0-659D-058EE104FEA4}"/>
              </a:ext>
            </a:extLst>
          </p:cNvPr>
          <p:cNvSpPr txBox="1"/>
          <p:nvPr/>
        </p:nvSpPr>
        <p:spPr>
          <a:xfrm>
            <a:off x="2423582" y="4436399"/>
            <a:ext cx="7416799" cy="6771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2000" b="0" u="none" strike="noStrike" cap="none" normalizeH="0" baseline="0" dirty="0">
                <a:ln>
                  <a:noFill/>
                </a:ln>
                <a:solidFill>
                  <a:schemeClr val="bg1"/>
                </a:solidFill>
                <a:effectLst/>
                <a:latin typeface="D-DIN Exp" panose="020B0504020202030204" pitchFamily="34" charset="0"/>
              </a:rPr>
              <a:t>Julian Franek</a:t>
            </a:r>
          </a:p>
          <a:p>
            <a:pPr marL="0" marR="0" lvl="0" indent="0" algn="l" defTabSz="914400" rtl="0" eaLnBrk="0" fontAlgn="base" latinLnBrk="0" hangingPunct="0">
              <a:lnSpc>
                <a:spcPct val="100000"/>
              </a:lnSpc>
              <a:spcBef>
                <a:spcPct val="0"/>
              </a:spcBef>
              <a:spcAft>
                <a:spcPct val="0"/>
              </a:spcAft>
              <a:buClrTx/>
              <a:buSzTx/>
              <a:buFontTx/>
              <a:buNone/>
              <a:tabLst/>
            </a:pPr>
            <a:r>
              <a:rPr kumimoji="0" lang="de-AT" altLang="de-DE" sz="1800" b="0" u="none" strike="noStrike" cap="none" normalizeH="0" baseline="0" dirty="0">
                <a:ln>
                  <a:noFill/>
                </a:ln>
                <a:solidFill>
                  <a:schemeClr val="bg1"/>
                </a:solidFill>
                <a:effectLst/>
                <a:latin typeface="D-DIN" panose="020B0504030202030204" pitchFamily="34" charset="0"/>
              </a:rPr>
              <a:t>Deputy </a:t>
            </a:r>
            <a:r>
              <a:rPr kumimoji="0" lang="de-AT" altLang="de-DE" sz="1800" b="0" u="none" strike="noStrike" cap="none" normalizeH="0" baseline="0" dirty="0" err="1">
                <a:ln>
                  <a:noFill/>
                </a:ln>
                <a:solidFill>
                  <a:schemeClr val="bg1"/>
                </a:solidFill>
                <a:effectLst/>
                <a:latin typeface="D-DIN" panose="020B0504030202030204" pitchFamily="34" charset="0"/>
              </a:rPr>
              <a:t>Production</a:t>
            </a:r>
            <a:r>
              <a:rPr kumimoji="0" lang="de-AT" altLang="de-DE" sz="1800" b="0" u="none" strike="noStrike" cap="none" normalizeH="0" baseline="0" dirty="0">
                <a:ln>
                  <a:noFill/>
                </a:ln>
                <a:solidFill>
                  <a:schemeClr val="bg1"/>
                </a:solidFill>
                <a:effectLst/>
                <a:latin typeface="D-DIN" panose="020B0504030202030204" pitchFamily="34" charset="0"/>
              </a:rPr>
              <a:t> Manager Melt Shop</a:t>
            </a:r>
          </a:p>
        </p:txBody>
      </p:sp>
      <p:pic>
        <p:nvPicPr>
          <p:cNvPr id="11" name="Grafik 10" descr="Ein Bild, das Person, Arbeitsbekleidung enthält.&#10;&#10;Automatisch generierte Beschreibung">
            <a:extLst>
              <a:ext uri="{FF2B5EF4-FFF2-40B4-BE49-F238E27FC236}">
                <a16:creationId xmlns:a16="http://schemas.microsoft.com/office/drawing/2014/main" id="{B4322740-88B5-CE15-6E04-A4AEAB1DA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031" y="3990282"/>
            <a:ext cx="1080000" cy="108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6493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7AE4582-21C7-4BF0-94DC-CCF86B62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hteck 19">
            <a:extLst>
              <a:ext uri="{FF2B5EF4-FFF2-40B4-BE49-F238E27FC236}">
                <a16:creationId xmlns:a16="http://schemas.microsoft.com/office/drawing/2014/main" id="{FDC9C31B-D2D2-4946-B7E6-54A5097189DF}"/>
              </a:ext>
            </a:extLst>
          </p:cNvPr>
          <p:cNvSpPr/>
          <p:nvPr/>
        </p:nvSpPr>
        <p:spPr>
          <a:xfrm>
            <a:off x="0" y="0"/>
            <a:ext cx="12191999" cy="6858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5" name="Textfeld 4">
            <a:extLst>
              <a:ext uri="{FF2B5EF4-FFF2-40B4-BE49-F238E27FC236}">
                <a16:creationId xmlns:a16="http://schemas.microsoft.com/office/drawing/2014/main" id="{9BCEE77C-F187-468C-AD9F-648F7E38CEED}"/>
              </a:ext>
            </a:extLst>
          </p:cNvPr>
          <p:cNvSpPr txBox="1"/>
          <p:nvPr/>
        </p:nvSpPr>
        <p:spPr>
          <a:xfrm>
            <a:off x="1072574" y="220792"/>
            <a:ext cx="108765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all" spc="0" normalizeH="0" baseline="0" noProof="0" dirty="0">
                <a:ln>
                  <a:noFill/>
                </a:ln>
                <a:solidFill>
                  <a:prstClr val="white"/>
                </a:solidFill>
                <a:effectLst/>
                <a:uLnTx/>
                <a:uFillTx/>
                <a:latin typeface="D-DIN" panose="020B0504030202030204" pitchFamily="34" charset="0"/>
                <a:ea typeface="+mn-ea"/>
                <a:cs typeface="HelveticaNeueLT Std Med"/>
              </a:rPr>
              <a:t>WE are living in a different era</a:t>
            </a:r>
          </a:p>
        </p:txBody>
      </p:sp>
      <p:pic>
        <p:nvPicPr>
          <p:cNvPr id="6" name="Grafik 5">
            <a:extLst>
              <a:ext uri="{FF2B5EF4-FFF2-40B4-BE49-F238E27FC236}">
                <a16:creationId xmlns:a16="http://schemas.microsoft.com/office/drawing/2014/main" id="{A778926A-F1B4-486F-9A49-9ED9BD6396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grpSp>
        <p:nvGrpSpPr>
          <p:cNvPr id="7" name="Gruppieren 6">
            <a:extLst>
              <a:ext uri="{FF2B5EF4-FFF2-40B4-BE49-F238E27FC236}">
                <a16:creationId xmlns:a16="http://schemas.microsoft.com/office/drawing/2014/main" id="{E2738704-DD33-4543-96D6-CF8621F2C1F6}"/>
              </a:ext>
            </a:extLst>
          </p:cNvPr>
          <p:cNvGrpSpPr/>
          <p:nvPr/>
        </p:nvGrpSpPr>
        <p:grpSpPr>
          <a:xfrm>
            <a:off x="242841" y="1590706"/>
            <a:ext cx="11621161" cy="1257896"/>
            <a:chOff x="242841" y="1590706"/>
            <a:chExt cx="11621161" cy="1257896"/>
          </a:xfrm>
        </p:grpSpPr>
        <p:cxnSp>
          <p:nvCxnSpPr>
            <p:cNvPr id="9" name="Gerade Verbindung mit Pfeil 8">
              <a:extLst>
                <a:ext uri="{FF2B5EF4-FFF2-40B4-BE49-F238E27FC236}">
                  <a16:creationId xmlns:a16="http://schemas.microsoft.com/office/drawing/2014/main" id="{BD240841-EC54-4903-A9DF-350DB45C46F9}"/>
                </a:ext>
              </a:extLst>
            </p:cNvPr>
            <p:cNvCxnSpPr/>
            <p:nvPr/>
          </p:nvCxnSpPr>
          <p:spPr>
            <a:xfrm>
              <a:off x="2338830" y="2059719"/>
              <a:ext cx="1036320" cy="0"/>
            </a:xfrm>
            <a:prstGeom prst="straightConnector1">
              <a:avLst/>
            </a:prstGeom>
            <a:ln>
              <a:solidFill>
                <a:schemeClr val="bg1"/>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1718781B-EE5E-450A-97D4-95FDC063FA98}"/>
                </a:ext>
              </a:extLst>
            </p:cNvPr>
            <p:cNvSpPr/>
            <p:nvPr/>
          </p:nvSpPr>
          <p:spPr>
            <a:xfrm>
              <a:off x="242841" y="2450349"/>
              <a:ext cx="23168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18</a:t>
              </a:r>
              <a:r>
                <a:rPr kumimoji="0" lang="en-US" sz="1800" b="0" i="0" u="none" strike="noStrike" kern="1200" cap="none" spc="0" normalizeH="0" baseline="30000" noProof="0">
                  <a:ln>
                    <a:noFill/>
                  </a:ln>
                  <a:solidFill>
                    <a:prstClr val="white"/>
                  </a:solidFill>
                  <a:effectLst/>
                  <a:uLnTx/>
                  <a:uFillTx/>
                  <a:latin typeface="D-DIN Condensed" panose="020B0506030202030204" pitchFamily="34" charset="0"/>
                  <a:ea typeface="+mn-ea"/>
                  <a:cs typeface="+mn-cs"/>
                </a:rPr>
                <a:t>th</a:t>
              </a: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 Century</a:t>
              </a:r>
            </a:p>
          </p:txBody>
        </p:sp>
        <p:sp>
          <p:nvSpPr>
            <p:cNvPr id="11" name="Rechteck 10">
              <a:extLst>
                <a:ext uri="{FF2B5EF4-FFF2-40B4-BE49-F238E27FC236}">
                  <a16:creationId xmlns:a16="http://schemas.microsoft.com/office/drawing/2014/main" id="{BEC4B2B5-BF4B-4575-9363-20C4A8C8DD92}"/>
                </a:ext>
              </a:extLst>
            </p:cNvPr>
            <p:cNvSpPr/>
            <p:nvPr/>
          </p:nvSpPr>
          <p:spPr>
            <a:xfrm>
              <a:off x="474499" y="1649043"/>
              <a:ext cx="185350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Mechanical Production</a:t>
              </a:r>
            </a:p>
          </p:txBody>
        </p:sp>
        <p:sp>
          <p:nvSpPr>
            <p:cNvPr id="12" name="Rechteck 11">
              <a:extLst>
                <a:ext uri="{FF2B5EF4-FFF2-40B4-BE49-F238E27FC236}">
                  <a16:creationId xmlns:a16="http://schemas.microsoft.com/office/drawing/2014/main" id="{DE4BE300-61F3-4C1E-80E0-FFB6A8C285D0}"/>
                </a:ext>
              </a:extLst>
            </p:cNvPr>
            <p:cNvSpPr/>
            <p:nvPr/>
          </p:nvSpPr>
          <p:spPr>
            <a:xfrm>
              <a:off x="3401239" y="1636427"/>
              <a:ext cx="185350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Mass Production</a:t>
              </a:r>
            </a:p>
          </p:txBody>
        </p:sp>
        <p:sp>
          <p:nvSpPr>
            <p:cNvPr id="13" name="Rechteck 12">
              <a:extLst>
                <a:ext uri="{FF2B5EF4-FFF2-40B4-BE49-F238E27FC236}">
                  <a16:creationId xmlns:a16="http://schemas.microsoft.com/office/drawing/2014/main" id="{D259B24C-7EA7-4BDA-A6BD-95A45CC6668E}"/>
                </a:ext>
              </a:extLst>
            </p:cNvPr>
            <p:cNvSpPr/>
            <p:nvPr/>
          </p:nvSpPr>
          <p:spPr>
            <a:xfrm>
              <a:off x="6204206" y="1613740"/>
              <a:ext cx="185350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Automated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Production</a:t>
              </a:r>
            </a:p>
          </p:txBody>
        </p:sp>
        <p:sp>
          <p:nvSpPr>
            <p:cNvPr id="14" name="Rechteck 13">
              <a:extLst>
                <a:ext uri="{FF2B5EF4-FFF2-40B4-BE49-F238E27FC236}">
                  <a16:creationId xmlns:a16="http://schemas.microsoft.com/office/drawing/2014/main" id="{837FDFCA-E64A-45D2-9E1A-7A2D4F6F8F89}"/>
                </a:ext>
              </a:extLst>
            </p:cNvPr>
            <p:cNvSpPr/>
            <p:nvPr/>
          </p:nvSpPr>
          <p:spPr>
            <a:xfrm>
              <a:off x="9033072" y="1590706"/>
              <a:ext cx="283093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Intelligent, flexible and distributed Production</a:t>
              </a:r>
            </a:p>
          </p:txBody>
        </p:sp>
        <p:cxnSp>
          <p:nvCxnSpPr>
            <p:cNvPr id="15" name="Gerade Verbindung mit Pfeil 14">
              <a:extLst>
                <a:ext uri="{FF2B5EF4-FFF2-40B4-BE49-F238E27FC236}">
                  <a16:creationId xmlns:a16="http://schemas.microsoft.com/office/drawing/2014/main" id="{AC1D5FB5-1AF1-487C-8C3C-55784176F7C0}"/>
                </a:ext>
              </a:extLst>
            </p:cNvPr>
            <p:cNvCxnSpPr/>
            <p:nvPr/>
          </p:nvCxnSpPr>
          <p:spPr>
            <a:xfrm>
              <a:off x="5239589" y="2030861"/>
              <a:ext cx="1036320" cy="0"/>
            </a:xfrm>
            <a:prstGeom prst="straightConnector1">
              <a:avLst/>
            </a:prstGeom>
            <a:ln>
              <a:solidFill>
                <a:schemeClr val="bg1"/>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80D06665-0782-4232-A359-902011E48176}"/>
                </a:ext>
              </a:extLst>
            </p:cNvPr>
            <p:cNvCxnSpPr/>
            <p:nvPr/>
          </p:nvCxnSpPr>
          <p:spPr>
            <a:xfrm>
              <a:off x="8057712" y="2010222"/>
              <a:ext cx="1036320" cy="0"/>
            </a:xfrm>
            <a:prstGeom prst="straightConnector1">
              <a:avLst/>
            </a:prstGeom>
            <a:ln>
              <a:solidFill>
                <a:schemeClr val="bg1"/>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9BB22E92-4E89-4488-8E20-977B41F51FA1}"/>
                </a:ext>
              </a:extLst>
            </p:cNvPr>
            <p:cNvSpPr/>
            <p:nvPr/>
          </p:nvSpPr>
          <p:spPr>
            <a:xfrm>
              <a:off x="3231740" y="2479270"/>
              <a:ext cx="23168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19</a:t>
              </a:r>
              <a:r>
                <a:rPr kumimoji="0" lang="en-US" sz="1800" b="0" i="0" u="none" strike="noStrike" kern="1200" cap="none" spc="0" normalizeH="0" baseline="30000" noProof="0">
                  <a:ln>
                    <a:noFill/>
                  </a:ln>
                  <a:solidFill>
                    <a:prstClr val="white"/>
                  </a:solidFill>
                  <a:effectLst/>
                  <a:uLnTx/>
                  <a:uFillTx/>
                  <a:latin typeface="D-DIN Condensed" panose="020B0506030202030204" pitchFamily="34" charset="0"/>
                  <a:ea typeface="+mn-ea"/>
                  <a:cs typeface="+mn-cs"/>
                </a:rPr>
                <a:t>th</a:t>
              </a: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 Century</a:t>
              </a:r>
            </a:p>
          </p:txBody>
        </p:sp>
        <p:sp>
          <p:nvSpPr>
            <p:cNvPr id="18" name="Rechteck 17">
              <a:extLst>
                <a:ext uri="{FF2B5EF4-FFF2-40B4-BE49-F238E27FC236}">
                  <a16:creationId xmlns:a16="http://schemas.microsoft.com/office/drawing/2014/main" id="{27BE2873-0528-46BB-B9E7-807273C183EF}"/>
                </a:ext>
              </a:extLst>
            </p:cNvPr>
            <p:cNvSpPr/>
            <p:nvPr/>
          </p:nvSpPr>
          <p:spPr>
            <a:xfrm>
              <a:off x="5972548" y="2479270"/>
              <a:ext cx="23168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Mid 20</a:t>
              </a:r>
              <a:r>
                <a:rPr kumimoji="0" lang="en-US" sz="1800" b="0" i="0" u="none" strike="noStrike" kern="1200" cap="none" spc="0" normalizeH="0" baseline="30000" noProof="0">
                  <a:ln>
                    <a:noFill/>
                  </a:ln>
                  <a:solidFill>
                    <a:prstClr val="white"/>
                  </a:solidFill>
                  <a:effectLst/>
                  <a:uLnTx/>
                  <a:uFillTx/>
                  <a:latin typeface="D-DIN Condensed" panose="020B0506030202030204" pitchFamily="34" charset="0"/>
                  <a:ea typeface="+mn-ea"/>
                  <a:cs typeface="+mn-cs"/>
                </a:rPr>
                <a:t>th</a:t>
              </a: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 Century</a:t>
              </a:r>
            </a:p>
          </p:txBody>
        </p:sp>
        <p:sp>
          <p:nvSpPr>
            <p:cNvPr id="19" name="Rechteck 18">
              <a:extLst>
                <a:ext uri="{FF2B5EF4-FFF2-40B4-BE49-F238E27FC236}">
                  <a16:creationId xmlns:a16="http://schemas.microsoft.com/office/drawing/2014/main" id="{E433C6B1-356C-484E-AA7E-CDCACC8D95FB}"/>
                </a:ext>
              </a:extLst>
            </p:cNvPr>
            <p:cNvSpPr/>
            <p:nvPr/>
          </p:nvSpPr>
          <p:spPr>
            <a:xfrm>
              <a:off x="9152285" y="2444737"/>
              <a:ext cx="23168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D-DIN Condensed" panose="020B0506030202030204" pitchFamily="34" charset="0"/>
                  <a:ea typeface="+mn-ea"/>
                  <a:cs typeface="+mn-cs"/>
                </a:rPr>
                <a:t>Today</a:t>
              </a:r>
            </a:p>
          </p:txBody>
        </p:sp>
      </p:grpSp>
      <p:grpSp>
        <p:nvGrpSpPr>
          <p:cNvPr id="21" name="Gruppieren 20">
            <a:extLst>
              <a:ext uri="{FF2B5EF4-FFF2-40B4-BE49-F238E27FC236}">
                <a16:creationId xmlns:a16="http://schemas.microsoft.com/office/drawing/2014/main" id="{FFE58462-8550-4F9F-BD1D-BF061F31FCB7}"/>
              </a:ext>
            </a:extLst>
          </p:cNvPr>
          <p:cNvGrpSpPr/>
          <p:nvPr/>
        </p:nvGrpSpPr>
        <p:grpSpPr>
          <a:xfrm>
            <a:off x="653224" y="3116396"/>
            <a:ext cx="10506672" cy="1499175"/>
            <a:chOff x="594441" y="1597309"/>
            <a:chExt cx="10506672" cy="1499175"/>
          </a:xfrm>
        </p:grpSpPr>
        <p:grpSp>
          <p:nvGrpSpPr>
            <p:cNvPr id="22" name="Gruppieren 21">
              <a:extLst>
                <a:ext uri="{FF2B5EF4-FFF2-40B4-BE49-F238E27FC236}">
                  <a16:creationId xmlns:a16="http://schemas.microsoft.com/office/drawing/2014/main" id="{FAC82F9A-0250-40AC-B3BE-BFC733F7F3F9}"/>
                </a:ext>
              </a:extLst>
            </p:cNvPr>
            <p:cNvGrpSpPr/>
            <p:nvPr/>
          </p:nvGrpSpPr>
          <p:grpSpPr>
            <a:xfrm>
              <a:off x="594441" y="1597309"/>
              <a:ext cx="8175822" cy="1499175"/>
              <a:chOff x="594441" y="1193449"/>
              <a:chExt cx="8175822" cy="1499175"/>
            </a:xfrm>
          </p:grpSpPr>
          <p:sp>
            <p:nvSpPr>
              <p:cNvPr id="24" name="Rechteck 23">
                <a:extLst>
                  <a:ext uri="{FF2B5EF4-FFF2-40B4-BE49-F238E27FC236}">
                    <a16:creationId xmlns:a16="http://schemas.microsoft.com/office/drawing/2014/main" id="{B8D6C90F-0E38-4200-A14E-E47DD674B383}"/>
                  </a:ext>
                </a:extLst>
              </p:cNvPr>
              <p:cNvSpPr/>
              <p:nvPr/>
            </p:nvSpPr>
            <p:spPr>
              <a:xfrm>
                <a:off x="594441" y="2107849"/>
                <a:ext cx="23168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8B5EB"/>
                    </a:solidFill>
                    <a:effectLst/>
                    <a:uLnTx/>
                    <a:uFillTx/>
                    <a:latin typeface="D-DIN Condensed" panose="020B0506030202030204" pitchFamily="34" charset="0"/>
                    <a:ea typeface="+mn-ea"/>
                    <a:cs typeface="+mn-cs"/>
                  </a:rPr>
                  <a:t>Steam Power</a:t>
                </a:r>
              </a:p>
            </p:txBody>
          </p:sp>
          <p:sp>
            <p:nvSpPr>
              <p:cNvPr id="25" name="Rechteck 24">
                <a:extLst>
                  <a:ext uri="{FF2B5EF4-FFF2-40B4-BE49-F238E27FC236}">
                    <a16:creationId xmlns:a16="http://schemas.microsoft.com/office/drawing/2014/main" id="{9155AA51-02F4-4952-B9EF-B8B4B4BA0ADD}"/>
                  </a:ext>
                </a:extLst>
              </p:cNvPr>
              <p:cNvSpPr/>
              <p:nvPr/>
            </p:nvSpPr>
            <p:spPr>
              <a:xfrm>
                <a:off x="3601899" y="2107849"/>
                <a:ext cx="23168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ABD13"/>
                    </a:solidFill>
                    <a:effectLst/>
                    <a:uLnTx/>
                    <a:uFillTx/>
                    <a:latin typeface="D-DIN Condensed" panose="020B0506030202030204" pitchFamily="34" charset="0"/>
                    <a:ea typeface="+mn-ea"/>
                    <a:cs typeface="+mn-cs"/>
                  </a:rPr>
                  <a:t>Electricity</a:t>
                </a:r>
              </a:p>
            </p:txBody>
          </p:sp>
          <p:sp>
            <p:nvSpPr>
              <p:cNvPr id="26" name="Rechteck 25">
                <a:extLst>
                  <a:ext uri="{FF2B5EF4-FFF2-40B4-BE49-F238E27FC236}">
                    <a16:creationId xmlns:a16="http://schemas.microsoft.com/office/drawing/2014/main" id="{C1838792-170F-45E0-95FD-E08A963718B2}"/>
                  </a:ext>
                </a:extLst>
              </p:cNvPr>
              <p:cNvSpPr/>
              <p:nvPr/>
            </p:nvSpPr>
            <p:spPr>
              <a:xfrm>
                <a:off x="6453441" y="2061243"/>
                <a:ext cx="23168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87BB3F"/>
                    </a:solidFill>
                    <a:effectLst/>
                    <a:uLnTx/>
                    <a:uFillTx/>
                    <a:latin typeface="D-DIN Condensed" panose="020B0506030202030204" pitchFamily="34" charset="0"/>
                    <a:ea typeface="+mn-ea"/>
                    <a:cs typeface="+mn-cs"/>
                  </a:rPr>
                  <a:t>Computer</a:t>
                </a:r>
              </a:p>
            </p:txBody>
          </p:sp>
          <p:pic>
            <p:nvPicPr>
              <p:cNvPr id="27" name="Grafik 26" descr="Schlepper">
                <a:extLst>
                  <a:ext uri="{FF2B5EF4-FFF2-40B4-BE49-F238E27FC236}">
                    <a16:creationId xmlns:a16="http://schemas.microsoft.com/office/drawing/2014/main" id="{5B170129-2927-4149-AC06-97B3BD4098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852" y="1303428"/>
                <a:ext cx="914400" cy="914400"/>
              </a:xfrm>
              <a:prstGeom prst="rect">
                <a:avLst/>
              </a:prstGeom>
            </p:spPr>
          </p:pic>
          <p:pic>
            <p:nvPicPr>
              <p:cNvPr id="28" name="Grafik 27" descr="Internet">
                <a:extLst>
                  <a:ext uri="{FF2B5EF4-FFF2-40B4-BE49-F238E27FC236}">
                    <a16:creationId xmlns:a16="http://schemas.microsoft.com/office/drawing/2014/main" id="{407FB0A6-E0E6-49BA-AEE3-22034FE9E6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97452" y="1200178"/>
                <a:ext cx="914400" cy="914400"/>
              </a:xfrm>
              <a:prstGeom prst="rect">
                <a:avLst/>
              </a:prstGeom>
            </p:spPr>
          </p:pic>
          <p:pic>
            <p:nvPicPr>
              <p:cNvPr id="29" name="Grafik 28" descr="Hochspannung">
                <a:extLst>
                  <a:ext uri="{FF2B5EF4-FFF2-40B4-BE49-F238E27FC236}">
                    <a16:creationId xmlns:a16="http://schemas.microsoft.com/office/drawing/2014/main" id="{A9ABF398-D663-4E1A-9D50-2A615CE232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6062" y="1193449"/>
                <a:ext cx="914400" cy="914400"/>
              </a:xfrm>
              <a:prstGeom prst="rect">
                <a:avLst/>
              </a:prstGeom>
            </p:spPr>
          </p:pic>
        </p:grpSp>
        <p:sp>
          <p:nvSpPr>
            <p:cNvPr id="23" name="Rechteck 22">
              <a:extLst>
                <a:ext uri="{FF2B5EF4-FFF2-40B4-BE49-F238E27FC236}">
                  <a16:creationId xmlns:a16="http://schemas.microsoft.com/office/drawing/2014/main" id="{B886A2C7-A5CB-4CDE-AD44-F157D98B6BA1}"/>
                </a:ext>
              </a:extLst>
            </p:cNvPr>
            <p:cNvSpPr/>
            <p:nvPr/>
          </p:nvSpPr>
          <p:spPr>
            <a:xfrm>
              <a:off x="9552239" y="1599990"/>
              <a:ext cx="15488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a:ln>
                  <a:noFill/>
                </a:ln>
                <a:solidFill>
                  <a:srgbClr val="F42938"/>
                </a:solidFill>
                <a:effectLst/>
                <a:uLnTx/>
                <a:uFillTx/>
                <a:latin typeface="D-DIN Condensed" panose="020B0506030202030204" pitchFamily="34" charset="0"/>
                <a:ea typeface="+mn-ea"/>
                <a:cs typeface="+mn-cs"/>
              </a:endParaRPr>
            </a:p>
          </p:txBody>
        </p:sp>
      </p:grpSp>
      <p:grpSp>
        <p:nvGrpSpPr>
          <p:cNvPr id="30" name="Gruppieren 29">
            <a:extLst>
              <a:ext uri="{FF2B5EF4-FFF2-40B4-BE49-F238E27FC236}">
                <a16:creationId xmlns:a16="http://schemas.microsoft.com/office/drawing/2014/main" id="{7B8376D8-0FD4-4E8C-BAFD-E35088316C39}"/>
              </a:ext>
            </a:extLst>
          </p:cNvPr>
          <p:cNvGrpSpPr>
            <a:grpSpLocks noChangeAspect="1"/>
          </p:cNvGrpSpPr>
          <p:nvPr/>
        </p:nvGrpSpPr>
        <p:grpSpPr>
          <a:xfrm>
            <a:off x="8776714" y="3038266"/>
            <a:ext cx="3067963" cy="3054722"/>
            <a:chOff x="4159371" y="1448786"/>
            <a:chExt cx="5184003" cy="5161630"/>
          </a:xfrm>
        </p:grpSpPr>
        <p:sp>
          <p:nvSpPr>
            <p:cNvPr id="31" name="Freeform 6">
              <a:extLst>
                <a:ext uri="{FF2B5EF4-FFF2-40B4-BE49-F238E27FC236}">
                  <a16:creationId xmlns:a16="http://schemas.microsoft.com/office/drawing/2014/main" id="{C8E43848-F229-4361-9A48-B596D0238DC0}"/>
                </a:ext>
              </a:extLst>
            </p:cNvPr>
            <p:cNvSpPr>
              <a:spLocks noChangeAspect="1"/>
            </p:cNvSpPr>
            <p:nvPr/>
          </p:nvSpPr>
          <p:spPr>
            <a:xfrm>
              <a:off x="4192039" y="1462416"/>
              <a:ext cx="5148000" cy="5148000"/>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F42938"/>
            </a:solidFill>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4308" tIns="354308" rIns="354308" bIns="354308"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DIN" panose="00000400000000000000" pitchFamily="2" charset="0"/>
                <a:ea typeface="Lato" charset="0"/>
                <a:cs typeface="Lato" charset="0"/>
              </a:endParaRPr>
            </a:p>
          </p:txBody>
        </p:sp>
        <p:sp>
          <p:nvSpPr>
            <p:cNvPr id="32" name="Rechteck 31">
              <a:extLst>
                <a:ext uri="{FF2B5EF4-FFF2-40B4-BE49-F238E27FC236}">
                  <a16:creationId xmlns:a16="http://schemas.microsoft.com/office/drawing/2014/main" id="{672F06E4-1D4E-414C-8BFA-7F58C34B5431}"/>
                </a:ext>
              </a:extLst>
            </p:cNvPr>
            <p:cNvSpPr/>
            <p:nvPr/>
          </p:nvSpPr>
          <p:spPr>
            <a:xfrm rot="5400000">
              <a:off x="4192039" y="3986786"/>
              <a:ext cx="5148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hteck 32">
              <a:extLst>
                <a:ext uri="{FF2B5EF4-FFF2-40B4-BE49-F238E27FC236}">
                  <a16:creationId xmlns:a16="http://schemas.microsoft.com/office/drawing/2014/main" id="{B50D4B79-F234-48A6-BA82-2C0A507B1F3E}"/>
                </a:ext>
              </a:extLst>
            </p:cNvPr>
            <p:cNvSpPr/>
            <p:nvPr/>
          </p:nvSpPr>
          <p:spPr>
            <a:xfrm rot="1800000">
              <a:off x="4159371" y="4007387"/>
              <a:ext cx="518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hteck 33">
              <a:extLst>
                <a:ext uri="{FF2B5EF4-FFF2-40B4-BE49-F238E27FC236}">
                  <a16:creationId xmlns:a16="http://schemas.microsoft.com/office/drawing/2014/main" id="{8B8038A9-2F81-4C60-84DA-DFE84422CFD9}"/>
                </a:ext>
              </a:extLst>
            </p:cNvPr>
            <p:cNvSpPr/>
            <p:nvPr/>
          </p:nvSpPr>
          <p:spPr>
            <a:xfrm rot="19800000" flipH="1">
              <a:off x="4159374" y="4011441"/>
              <a:ext cx="518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hteck 34">
              <a:extLst>
                <a:ext uri="{FF2B5EF4-FFF2-40B4-BE49-F238E27FC236}">
                  <a16:creationId xmlns:a16="http://schemas.microsoft.com/office/drawing/2014/main" id="{E53F69BB-2714-485A-AE24-9745F0CDFDDA}"/>
                </a:ext>
              </a:extLst>
            </p:cNvPr>
            <p:cNvSpPr/>
            <p:nvPr/>
          </p:nvSpPr>
          <p:spPr>
            <a:xfrm>
              <a:off x="6766038" y="2806798"/>
              <a:ext cx="1276669" cy="624068"/>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D-DIN Condensed" panose="020B0506030202030204" pitchFamily="34" charset="0"/>
                  <a:ea typeface="Lato" charset="0"/>
                  <a:cs typeface="Lato" charset="0"/>
                </a:rPr>
                <a:t>SMART SENSORS</a:t>
              </a:r>
            </a:p>
          </p:txBody>
        </p:sp>
        <p:sp>
          <p:nvSpPr>
            <p:cNvPr id="36" name="Freeform 6">
              <a:extLst>
                <a:ext uri="{FF2B5EF4-FFF2-40B4-BE49-F238E27FC236}">
                  <a16:creationId xmlns:a16="http://schemas.microsoft.com/office/drawing/2014/main" id="{0FBE5A86-E260-450B-ACBD-C2566D33C679}"/>
                </a:ext>
              </a:extLst>
            </p:cNvPr>
            <p:cNvSpPr>
              <a:spLocks noChangeAspect="1"/>
            </p:cNvSpPr>
            <p:nvPr/>
          </p:nvSpPr>
          <p:spPr>
            <a:xfrm>
              <a:off x="6091705" y="3485561"/>
              <a:ext cx="1276668" cy="1276668"/>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bg1"/>
            </a:solidFill>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4308" tIns="354308" rIns="354308" bIns="354308"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DIN" panose="00000400000000000000" pitchFamily="2" charset="0"/>
                <a:ea typeface="Lato" charset="0"/>
                <a:cs typeface="Lato" charset="0"/>
              </a:endParaRPr>
            </a:p>
          </p:txBody>
        </p:sp>
        <p:sp>
          <p:nvSpPr>
            <p:cNvPr id="37" name="Rechteck 36">
              <a:extLst>
                <a:ext uri="{FF2B5EF4-FFF2-40B4-BE49-F238E27FC236}">
                  <a16:creationId xmlns:a16="http://schemas.microsoft.com/office/drawing/2014/main" id="{747F1261-BBCA-4C2A-8B27-B7F758B75560}"/>
                </a:ext>
              </a:extLst>
            </p:cNvPr>
            <p:cNvSpPr/>
            <p:nvPr/>
          </p:nvSpPr>
          <p:spPr>
            <a:xfrm>
              <a:off x="7425037" y="3805346"/>
              <a:ext cx="1276669" cy="624068"/>
            </a:xfrm>
            <a:prstGeom prst="rect">
              <a:avLst/>
            </a:prstGeom>
          </p:spPr>
          <p:txBody>
            <a:bodyPr wrap="square">
              <a:sp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D-DIN Condensed" panose="020B0506030202030204" pitchFamily="34" charset="0"/>
                  <a:ea typeface="Lato" charset="0"/>
                  <a:cs typeface="Lato" charset="0"/>
                </a:rPr>
                <a:t>ADVANCED ROBOTICS</a:t>
              </a:r>
            </a:p>
          </p:txBody>
        </p:sp>
        <p:pic>
          <p:nvPicPr>
            <p:cNvPr id="38" name="Grafik 37">
              <a:extLst>
                <a:ext uri="{FF2B5EF4-FFF2-40B4-BE49-F238E27FC236}">
                  <a16:creationId xmlns:a16="http://schemas.microsoft.com/office/drawing/2014/main" id="{C1331D68-2644-4122-AC4E-D1122ECF56A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616179" y="3713881"/>
              <a:ext cx="540000" cy="540000"/>
            </a:xfrm>
            <a:prstGeom prst="rect">
              <a:avLst/>
            </a:prstGeom>
          </p:spPr>
        </p:pic>
        <p:pic>
          <p:nvPicPr>
            <p:cNvPr id="39" name="Grafik 38">
              <a:extLst>
                <a:ext uri="{FF2B5EF4-FFF2-40B4-BE49-F238E27FC236}">
                  <a16:creationId xmlns:a16="http://schemas.microsoft.com/office/drawing/2014/main" id="{3BA0E705-7269-40E3-B161-5B7F684223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292667" y="2084853"/>
              <a:ext cx="540000" cy="540000"/>
            </a:xfrm>
            <a:prstGeom prst="rect">
              <a:avLst/>
            </a:prstGeom>
          </p:spPr>
        </p:pic>
        <p:sp>
          <p:nvSpPr>
            <p:cNvPr id="40" name="Rechteck 39">
              <a:extLst>
                <a:ext uri="{FF2B5EF4-FFF2-40B4-BE49-F238E27FC236}">
                  <a16:creationId xmlns:a16="http://schemas.microsoft.com/office/drawing/2014/main" id="{C5558A06-C04E-4EF5-993F-3CACD9CBCDE8}"/>
                </a:ext>
              </a:extLst>
            </p:cNvPr>
            <p:cNvSpPr/>
            <p:nvPr/>
          </p:nvSpPr>
          <p:spPr>
            <a:xfrm>
              <a:off x="6850063" y="4704782"/>
              <a:ext cx="1276669" cy="858093"/>
            </a:xfrm>
            <a:prstGeom prst="rect">
              <a:avLst/>
            </a:prstGeom>
          </p:spPr>
          <p:txBody>
            <a:bodyPr wrap="square">
              <a:sp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D-DIN Condensed" panose="020B0506030202030204" pitchFamily="34" charset="0"/>
                  <a:ea typeface="Lato" charset="0"/>
                  <a:cs typeface="Lato" charset="0"/>
                </a:rPr>
                <a:t>COMPUTING AND SIMULATION</a:t>
              </a:r>
            </a:p>
          </p:txBody>
        </p:sp>
        <p:sp>
          <p:nvSpPr>
            <p:cNvPr id="41" name="Rechteck 40">
              <a:extLst>
                <a:ext uri="{FF2B5EF4-FFF2-40B4-BE49-F238E27FC236}">
                  <a16:creationId xmlns:a16="http://schemas.microsoft.com/office/drawing/2014/main" id="{69706254-9A03-469C-8EC2-1B37741BD55E}"/>
                </a:ext>
              </a:extLst>
            </p:cNvPr>
            <p:cNvSpPr/>
            <p:nvPr/>
          </p:nvSpPr>
          <p:spPr>
            <a:xfrm>
              <a:off x="6167983" y="3901505"/>
              <a:ext cx="1228722" cy="530458"/>
            </a:xfrm>
            <a:prstGeom prst="rect">
              <a:avLst/>
            </a:prstGeom>
          </p:spPr>
          <p:txBody>
            <a:bodyPr wrap="square">
              <a:sp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1B202B"/>
                  </a:solidFill>
                  <a:effectLst/>
                  <a:uLnTx/>
                  <a:uFillTx/>
                  <a:latin typeface="DIN" panose="00000400000000000000" pitchFamily="2" charset="0"/>
                  <a:ea typeface="Lato" charset="0"/>
                  <a:cs typeface="Lato" charset="0"/>
                </a:rPr>
                <a:t>Today</a:t>
              </a:r>
            </a:p>
          </p:txBody>
        </p:sp>
        <p:pic>
          <p:nvPicPr>
            <p:cNvPr id="42" name="Grafik 41">
              <a:extLst>
                <a:ext uri="{FF2B5EF4-FFF2-40B4-BE49-F238E27FC236}">
                  <a16:creationId xmlns:a16="http://schemas.microsoft.com/office/drawing/2014/main" id="{43F43F8E-C1A7-42AF-9AD0-184C374570D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155037" y="5558145"/>
              <a:ext cx="540000" cy="540000"/>
            </a:xfrm>
            <a:prstGeom prst="rect">
              <a:avLst/>
            </a:prstGeom>
          </p:spPr>
        </p:pic>
        <p:sp>
          <p:nvSpPr>
            <p:cNvPr id="43" name="Rechteck 42">
              <a:extLst>
                <a:ext uri="{FF2B5EF4-FFF2-40B4-BE49-F238E27FC236}">
                  <a16:creationId xmlns:a16="http://schemas.microsoft.com/office/drawing/2014/main" id="{C5E6CCBB-BA4D-4A8C-8FDD-D2E892BE2EAD}"/>
                </a:ext>
              </a:extLst>
            </p:cNvPr>
            <p:cNvSpPr/>
            <p:nvPr/>
          </p:nvSpPr>
          <p:spPr>
            <a:xfrm>
              <a:off x="5549382" y="4731841"/>
              <a:ext cx="1276669" cy="624068"/>
            </a:xfrm>
            <a:prstGeom prst="rect">
              <a:avLst/>
            </a:prstGeom>
          </p:spPr>
          <p:txBody>
            <a:bodyPr wrap="square">
              <a:sp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D-DIN Condensed" panose="020B0506030202030204" pitchFamily="34" charset="0"/>
                  <a:ea typeface="Lato" charset="0"/>
                  <a:cs typeface="Lato" charset="0"/>
                </a:rPr>
                <a:t>ADVANCED ANALYTICS</a:t>
              </a:r>
            </a:p>
          </p:txBody>
        </p:sp>
        <p:pic>
          <p:nvPicPr>
            <p:cNvPr id="44" name="Grafik 43">
              <a:extLst>
                <a:ext uri="{FF2B5EF4-FFF2-40B4-BE49-F238E27FC236}">
                  <a16:creationId xmlns:a16="http://schemas.microsoft.com/office/drawing/2014/main" id="{FD6DA37C-8A74-45C5-809F-C01D5D6C214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12320" y="5435362"/>
              <a:ext cx="324000" cy="324000"/>
            </a:xfrm>
            <a:prstGeom prst="rect">
              <a:avLst/>
            </a:prstGeom>
          </p:spPr>
        </p:pic>
        <p:sp>
          <p:nvSpPr>
            <p:cNvPr id="45" name="Rechteck 44">
              <a:extLst>
                <a:ext uri="{FF2B5EF4-FFF2-40B4-BE49-F238E27FC236}">
                  <a16:creationId xmlns:a16="http://schemas.microsoft.com/office/drawing/2014/main" id="{B20B4CDB-2D03-4738-91DA-86B05384D0A0}"/>
                </a:ext>
              </a:extLst>
            </p:cNvPr>
            <p:cNvSpPr/>
            <p:nvPr/>
          </p:nvSpPr>
          <p:spPr>
            <a:xfrm>
              <a:off x="4458225" y="3932616"/>
              <a:ext cx="1486526" cy="624068"/>
            </a:xfrm>
            <a:prstGeom prst="rect">
              <a:avLst/>
            </a:prstGeom>
          </p:spPr>
          <p:txBody>
            <a:bodyPr wrap="squar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all" spc="0" normalizeH="0" baseline="0" noProof="0">
                  <a:ln>
                    <a:noFill/>
                  </a:ln>
                  <a:solidFill>
                    <a:prstClr val="white"/>
                  </a:solidFill>
                  <a:effectLst/>
                  <a:uLnTx/>
                  <a:uFillTx/>
                  <a:latin typeface="D-DIN Condensed" panose="020B0506030202030204" pitchFamily="34" charset="0"/>
                  <a:ea typeface="Lato" charset="0"/>
                  <a:cs typeface="Lato" charset="0"/>
                </a:rPr>
                <a:t>Artificial Intelligence</a:t>
              </a:r>
            </a:p>
          </p:txBody>
        </p:sp>
        <p:pic>
          <p:nvPicPr>
            <p:cNvPr id="46" name="Grafik 45">
              <a:extLst>
                <a:ext uri="{FF2B5EF4-FFF2-40B4-BE49-F238E27FC236}">
                  <a16:creationId xmlns:a16="http://schemas.microsoft.com/office/drawing/2014/main" id="{9389912C-0A58-4CD2-A6B0-07EC5C57CEF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567315" y="3480216"/>
              <a:ext cx="360000" cy="360000"/>
            </a:xfrm>
            <a:prstGeom prst="rect">
              <a:avLst/>
            </a:prstGeom>
          </p:spPr>
        </p:pic>
        <p:pic>
          <p:nvPicPr>
            <p:cNvPr id="48" name="Grafik 47">
              <a:extLst>
                <a:ext uri="{FF2B5EF4-FFF2-40B4-BE49-F238E27FC236}">
                  <a16:creationId xmlns:a16="http://schemas.microsoft.com/office/drawing/2014/main" id="{550FBFC7-2E2E-4E62-9C00-69767A4364A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397465" y="3314240"/>
              <a:ext cx="684000" cy="684000"/>
            </a:xfrm>
            <a:prstGeom prst="rect">
              <a:avLst/>
            </a:prstGeom>
          </p:spPr>
        </p:pic>
        <p:sp>
          <p:nvSpPr>
            <p:cNvPr id="49" name="Rechteck 48">
              <a:extLst>
                <a:ext uri="{FF2B5EF4-FFF2-40B4-BE49-F238E27FC236}">
                  <a16:creationId xmlns:a16="http://schemas.microsoft.com/office/drawing/2014/main" id="{3ED9B0B4-C1BD-409A-9DCB-642D7B17FFC1}"/>
                </a:ext>
              </a:extLst>
            </p:cNvPr>
            <p:cNvSpPr/>
            <p:nvPr/>
          </p:nvSpPr>
          <p:spPr>
            <a:xfrm>
              <a:off x="5236808" y="2933362"/>
              <a:ext cx="1486526" cy="390042"/>
            </a:xfrm>
            <a:prstGeom prst="rect">
              <a:avLst/>
            </a:prstGeom>
          </p:spPr>
          <p:txBody>
            <a:bodyPr wrap="squar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n-US" sz="1000" b="0" i="0" u="none" strike="noStrike" kern="1200" cap="all" spc="0" normalizeH="0" baseline="0" noProof="0">
                  <a:ln>
                    <a:noFill/>
                  </a:ln>
                  <a:solidFill>
                    <a:prstClr val="white"/>
                  </a:solidFill>
                  <a:effectLst/>
                  <a:uLnTx/>
                  <a:uFillTx/>
                  <a:latin typeface="D-DIN Condensed" panose="020B0506030202030204" pitchFamily="34" charset="0"/>
                  <a:ea typeface="Lato" charset="0"/>
                  <a:cs typeface="Lato" charset="0"/>
                </a:rPr>
                <a:t>Traceability</a:t>
              </a:r>
            </a:p>
          </p:txBody>
        </p:sp>
        <p:pic>
          <p:nvPicPr>
            <p:cNvPr id="50" name="Grafik 49">
              <a:extLst>
                <a:ext uri="{FF2B5EF4-FFF2-40B4-BE49-F238E27FC236}">
                  <a16:creationId xmlns:a16="http://schemas.microsoft.com/office/drawing/2014/main" id="{203BE7F3-33BE-41DA-AD13-3B376BF04E2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980071" y="2096440"/>
              <a:ext cx="576000" cy="576000"/>
            </a:xfrm>
            <a:prstGeom prst="rect">
              <a:avLst/>
            </a:prstGeom>
          </p:spPr>
        </p:pic>
        <p:pic>
          <p:nvPicPr>
            <p:cNvPr id="51" name="Grafik 50">
              <a:extLst>
                <a:ext uri="{FF2B5EF4-FFF2-40B4-BE49-F238E27FC236}">
                  <a16:creationId xmlns:a16="http://schemas.microsoft.com/office/drawing/2014/main" id="{DE93AE8B-0DF7-4BFE-A240-715069FA7A0C}"/>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flipH="1">
              <a:off x="5466710" y="2311858"/>
              <a:ext cx="576000" cy="576000"/>
            </a:xfrm>
            <a:prstGeom prst="rect">
              <a:avLst/>
            </a:prstGeom>
          </p:spPr>
        </p:pic>
        <p:pic>
          <p:nvPicPr>
            <p:cNvPr id="52" name="Grafik 51">
              <a:extLst>
                <a:ext uri="{FF2B5EF4-FFF2-40B4-BE49-F238E27FC236}">
                  <a16:creationId xmlns:a16="http://schemas.microsoft.com/office/drawing/2014/main" id="{A90F47E2-2892-4E62-91D6-48FA83C11463}"/>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406138" y="4070577"/>
              <a:ext cx="420082" cy="420082"/>
            </a:xfrm>
            <a:prstGeom prst="rect">
              <a:avLst/>
            </a:prstGeom>
          </p:spPr>
        </p:pic>
        <p:pic>
          <p:nvPicPr>
            <p:cNvPr id="53" name="Grafik 52">
              <a:extLst>
                <a:ext uri="{FF2B5EF4-FFF2-40B4-BE49-F238E27FC236}">
                  <a16:creationId xmlns:a16="http://schemas.microsoft.com/office/drawing/2014/main" id="{D77EE3FD-FCFE-4902-BCF3-1A0331DAE588}"/>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5740751" y="5358694"/>
              <a:ext cx="684000" cy="684000"/>
            </a:xfrm>
            <a:prstGeom prst="rect">
              <a:avLst/>
            </a:prstGeom>
          </p:spPr>
        </p:pic>
      </p:grpSp>
    </p:spTree>
    <p:extLst>
      <p:ext uri="{BB962C8B-B14F-4D97-AF65-F5344CB8AC3E}">
        <p14:creationId xmlns:p14="http://schemas.microsoft.com/office/powerpoint/2010/main" val="257787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ransport, Traktor, Floß enthält.&#10;&#10;Automatisch generierte Beschreibung">
            <a:extLst>
              <a:ext uri="{FF2B5EF4-FFF2-40B4-BE49-F238E27FC236}">
                <a16:creationId xmlns:a16="http://schemas.microsoft.com/office/drawing/2014/main" id="{AE8E2BC0-B869-FA76-9B17-2797A73589E9}"/>
              </a:ext>
            </a:extLst>
          </p:cNvPr>
          <p:cNvPicPr>
            <a:picLocks noChangeAspect="1"/>
          </p:cNvPicPr>
          <p:nvPr/>
        </p:nvPicPr>
        <p:blipFill>
          <a:blip r:embed="rId3" cstate="screen">
            <a:extLst>
              <a:ext uri="{28A0092B-C50C-407E-A947-70E740481C1C}">
                <a14:useLocalDpi xmlns:a14="http://schemas.microsoft.com/office/drawing/2010/main"/>
              </a:ext>
            </a:extLst>
          </a:blip>
          <a:srcRect l="7018"/>
          <a:stretch/>
        </p:blipFill>
        <p:spPr>
          <a:xfrm>
            <a:off x="855676" y="0"/>
            <a:ext cx="11336323" cy="6858000"/>
          </a:xfrm>
          <a:prstGeom prst="rect">
            <a:avLst/>
          </a:prstGeom>
        </p:spPr>
      </p:pic>
      <p:sp>
        <p:nvSpPr>
          <p:cNvPr id="10" name="Rechteck 9">
            <a:extLst>
              <a:ext uri="{FF2B5EF4-FFF2-40B4-BE49-F238E27FC236}">
                <a16:creationId xmlns:a16="http://schemas.microsoft.com/office/drawing/2014/main" id="{43F4B81E-97BC-E1D5-14C5-869616680021}"/>
              </a:ext>
            </a:extLst>
          </p:cNvPr>
          <p:cNvSpPr/>
          <p:nvPr/>
        </p:nvSpPr>
        <p:spPr>
          <a:xfrm>
            <a:off x="855676" y="0"/>
            <a:ext cx="3636629" cy="6857999"/>
          </a:xfrm>
          <a:prstGeom prst="rect">
            <a:avLst/>
          </a:prstGeom>
          <a:gradFill flip="none" rotWithShape="1">
            <a:gsLst>
              <a:gs pos="0">
                <a:schemeClr val="bg1"/>
              </a:gs>
              <a:gs pos="68824">
                <a:srgbClr val="FFFFFF">
                  <a:alpha val="50000"/>
                </a:srgbClr>
              </a:gs>
              <a:gs pos="34000">
                <a:schemeClr val="bg1">
                  <a:alpha val="9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a:p>
        </p:txBody>
      </p:sp>
      <p:sp>
        <p:nvSpPr>
          <p:cNvPr id="9" name="Textfeld 8">
            <a:extLst>
              <a:ext uri="{FF2B5EF4-FFF2-40B4-BE49-F238E27FC236}">
                <a16:creationId xmlns:a16="http://schemas.microsoft.com/office/drawing/2014/main" id="{1AB7837B-F38C-3B10-68E0-A2DC2AA5778D}"/>
              </a:ext>
            </a:extLst>
          </p:cNvPr>
          <p:cNvSpPr txBox="1"/>
          <p:nvPr/>
        </p:nvSpPr>
        <p:spPr>
          <a:xfrm>
            <a:off x="522288" y="1910069"/>
            <a:ext cx="3552279" cy="584775"/>
          </a:xfrm>
          <a:prstGeom prst="rect">
            <a:avLst/>
          </a:prstGeom>
          <a:noFill/>
        </p:spPr>
        <p:txBody>
          <a:bodyPr wrap="square">
            <a:spAutoFit/>
          </a:bodyPr>
          <a:lstStyle/>
          <a:p>
            <a:r>
              <a:rPr lang="en-US" sz="1600" dirty="0">
                <a:latin typeface="D-DIN" panose="020B0504030202030204" pitchFamily="34" charset="0"/>
              </a:rPr>
              <a:t>A holistic solution for demanding conditions.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Intelligent Cameras</a:t>
            </a:r>
          </a:p>
        </p:txBody>
      </p:sp>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Hardware</a:t>
            </a:r>
          </a:p>
        </p:txBody>
      </p:sp>
      <p:pic>
        <p:nvPicPr>
          <p:cNvPr id="13" name="Grafik 12" descr="Ein Bild, das Grafiken, Screenshot, Schrift, Grafikdesign enthält.&#10;&#10;Automatisch generierte Beschreibung">
            <a:extLst>
              <a:ext uri="{FF2B5EF4-FFF2-40B4-BE49-F238E27FC236}">
                <a16:creationId xmlns:a16="http://schemas.microsoft.com/office/drawing/2014/main" id="{20370744-B31D-CC57-0344-475741723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78" y="2494844"/>
            <a:ext cx="1776295" cy="886892"/>
          </a:xfrm>
          <a:prstGeom prst="rect">
            <a:avLst/>
          </a:prstGeom>
        </p:spPr>
      </p:pic>
    </p:spTree>
    <p:extLst>
      <p:ext uri="{BB962C8B-B14F-4D97-AF65-F5344CB8AC3E}">
        <p14:creationId xmlns:p14="http://schemas.microsoft.com/office/powerpoint/2010/main" val="279445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Hardware</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Intelligent Cameras</a:t>
            </a:r>
          </a:p>
        </p:txBody>
      </p:sp>
      <p:sp>
        <p:nvSpPr>
          <p:cNvPr id="8" name="Textfeld 7">
            <a:extLst>
              <a:ext uri="{FF2B5EF4-FFF2-40B4-BE49-F238E27FC236}">
                <a16:creationId xmlns:a16="http://schemas.microsoft.com/office/drawing/2014/main" id="{B75715F7-5FF1-03EC-16BC-BAE0E3C317E2}"/>
              </a:ext>
            </a:extLst>
          </p:cNvPr>
          <p:cNvSpPr txBox="1"/>
          <p:nvPr/>
        </p:nvSpPr>
        <p:spPr>
          <a:xfrm>
            <a:off x="522288" y="2147427"/>
            <a:ext cx="62602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A robust and complete camera system with computer vision (AI) on board (embedded technology).</a:t>
            </a:r>
          </a:p>
        </p:txBody>
      </p:sp>
      <p:sp>
        <p:nvSpPr>
          <p:cNvPr id="11" name="Freihandform: Form 10">
            <a:extLst>
              <a:ext uri="{FF2B5EF4-FFF2-40B4-BE49-F238E27FC236}">
                <a16:creationId xmlns:a16="http://schemas.microsoft.com/office/drawing/2014/main" id="{4A37BEB1-521C-C9A7-DA5E-983F77428F83}"/>
              </a:ext>
            </a:extLst>
          </p:cNvPr>
          <p:cNvSpPr/>
          <p:nvPr/>
        </p:nvSpPr>
        <p:spPr>
          <a:xfrm>
            <a:off x="1463035" y="4682465"/>
            <a:ext cx="1752600" cy="842433"/>
          </a:xfrm>
          <a:custGeom>
            <a:avLst/>
            <a:gdLst>
              <a:gd name="connsiteX0" fmla="*/ 4233 w 1752600"/>
              <a:gd name="connsiteY0" fmla="*/ 0 h 842433"/>
              <a:gd name="connsiteX1" fmla="*/ 0 w 1752600"/>
              <a:gd name="connsiteY1" fmla="*/ 364067 h 842433"/>
              <a:gd name="connsiteX2" fmla="*/ 1752600 w 1752600"/>
              <a:gd name="connsiteY2" fmla="*/ 842433 h 842433"/>
              <a:gd name="connsiteX3" fmla="*/ 1684867 w 1752600"/>
              <a:gd name="connsiteY3" fmla="*/ 304800 h 842433"/>
              <a:gd name="connsiteX4" fmla="*/ 4233 w 1752600"/>
              <a:gd name="connsiteY4" fmla="*/ 0 h 84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842433">
                <a:moveTo>
                  <a:pt x="4233" y="0"/>
                </a:moveTo>
                <a:lnTo>
                  <a:pt x="0" y="364067"/>
                </a:lnTo>
                <a:lnTo>
                  <a:pt x="1752600" y="842433"/>
                </a:lnTo>
                <a:lnTo>
                  <a:pt x="1684867" y="304800"/>
                </a:lnTo>
                <a:lnTo>
                  <a:pt x="423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a:extLst>
              <a:ext uri="{FF2B5EF4-FFF2-40B4-BE49-F238E27FC236}">
                <a16:creationId xmlns:a16="http://schemas.microsoft.com/office/drawing/2014/main" id="{7FCEF57C-C3D3-BEF1-3D59-6E8E4CB12FBF}"/>
              </a:ext>
            </a:extLst>
          </p:cNvPr>
          <p:cNvPicPr>
            <a:picLocks noChangeAspect="1"/>
          </p:cNvPicPr>
          <p:nvPr/>
        </p:nvPicPr>
        <p:blipFill>
          <a:blip r:embed="rId3"/>
          <a:stretch>
            <a:fillRect/>
          </a:stretch>
        </p:blipFill>
        <p:spPr>
          <a:xfrm>
            <a:off x="909890" y="3045485"/>
            <a:ext cx="5337984" cy="3159115"/>
          </a:xfrm>
          <a:prstGeom prst="rect">
            <a:avLst/>
          </a:prstGeom>
        </p:spPr>
      </p:pic>
      <p:pic>
        <p:nvPicPr>
          <p:cNvPr id="7" name="Grafik 6">
            <a:extLst>
              <a:ext uri="{FF2B5EF4-FFF2-40B4-BE49-F238E27FC236}">
                <a16:creationId xmlns:a16="http://schemas.microsoft.com/office/drawing/2014/main" id="{47EB0853-089D-27C1-347E-220AB7700127}"/>
              </a:ext>
            </a:extLst>
          </p:cNvPr>
          <p:cNvPicPr>
            <a:picLocks noChangeAspect="1"/>
          </p:cNvPicPr>
          <p:nvPr/>
        </p:nvPicPr>
        <p:blipFill>
          <a:blip r:embed="rId4"/>
          <a:stretch>
            <a:fillRect/>
          </a:stretch>
        </p:blipFill>
        <p:spPr>
          <a:xfrm>
            <a:off x="6783461" y="3498844"/>
            <a:ext cx="5015420" cy="2525282"/>
          </a:xfrm>
          <a:prstGeom prst="rect">
            <a:avLst/>
          </a:prstGeom>
        </p:spPr>
      </p:pic>
      <p:pic>
        <p:nvPicPr>
          <p:cNvPr id="9" name="Grafik 8">
            <a:extLst>
              <a:ext uri="{FF2B5EF4-FFF2-40B4-BE49-F238E27FC236}">
                <a16:creationId xmlns:a16="http://schemas.microsoft.com/office/drawing/2014/main" id="{C6FF6CFF-10AC-42EB-7AFC-AD21C83A5125}"/>
              </a:ext>
            </a:extLst>
          </p:cNvPr>
          <p:cNvPicPr>
            <a:picLocks noChangeAspect="1"/>
          </p:cNvPicPr>
          <p:nvPr/>
        </p:nvPicPr>
        <p:blipFill>
          <a:blip r:embed="rId5">
            <a:grayscl/>
            <a:extLst>
              <a:ext uri="{BEBA8EAE-BF5A-486C-A8C5-ECC9F3942E4B}">
                <a14:imgProps xmlns:a14="http://schemas.microsoft.com/office/drawing/2010/main">
                  <a14:imgLayer r:embed="rId6">
                    <a14:imgEffect>
                      <a14:backgroundRemoval t="1567" b="93734" l="9447" r="95161">
                        <a14:foregroundMark x1="35599" y1="53394" x2="35484" y2="52089"/>
                        <a14:foregroundMark x1="39055" y1="80940" x2="41475" y2="81070"/>
                        <a14:foregroundMark x1="25000" y1="78329" x2="26152" y2="79112"/>
                        <a14:foregroundMark x1="43203" y1="89687" x2="52189" y2="93734"/>
                        <a14:foregroundMark x1="52189" y1="93734" x2="57719" y2="87990"/>
                        <a14:foregroundMark x1="54493" y1="14752" x2="58756" y2="6789"/>
                        <a14:foregroundMark x1="58756" y1="6789" x2="65092" y2="10444"/>
                        <a14:foregroundMark x1="60714" y1="2219" x2="64401" y2="4700"/>
                        <a14:foregroundMark x1="60253" y1="2872" x2="59101" y2="4047"/>
                        <a14:foregroundMark x1="60714" y1="1567" x2="62327" y2="2742"/>
                        <a14:foregroundMark x1="88710" y1="26240" x2="89862" y2="36423"/>
                        <a14:foregroundMark x1="89862" y1="36423" x2="89286" y2="37859"/>
                        <a14:foregroundMark x1="89516" y1="23499" x2="90783" y2="23890"/>
                        <a14:foregroundMark x1="95276" y1="29634" x2="92857" y2="33812"/>
                        <a14:foregroundMark x1="9447" y1="67493" x2="9677" y2="68407"/>
                        <a14:foregroundMark x1="81106" y1="19321" x2="80876" y2="21410"/>
                        <a14:foregroundMark x1="86751" y1="22063" x2="87212" y2="25326"/>
                      </a14:backgroundRemoval>
                    </a14:imgEffect>
                  </a14:imgLayer>
                </a14:imgProps>
              </a:ext>
            </a:extLst>
          </a:blip>
          <a:stretch>
            <a:fillRect/>
          </a:stretch>
        </p:blipFill>
        <p:spPr>
          <a:xfrm>
            <a:off x="9971559" y="2805698"/>
            <a:ext cx="1153553" cy="1017997"/>
          </a:xfrm>
          <a:prstGeom prst="rect">
            <a:avLst/>
          </a:prstGeom>
        </p:spPr>
      </p:pic>
    </p:spTree>
    <p:extLst>
      <p:ext uri="{BB962C8B-B14F-4D97-AF65-F5344CB8AC3E}">
        <p14:creationId xmlns:p14="http://schemas.microsoft.com/office/powerpoint/2010/main" val="2726260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Gebäude, Maschine, Bautechnik, Stahl enthält.&#10;&#10;Automatisch generierte Beschreibung">
            <a:extLst>
              <a:ext uri="{FF2B5EF4-FFF2-40B4-BE49-F238E27FC236}">
                <a16:creationId xmlns:a16="http://schemas.microsoft.com/office/drawing/2014/main" id="{B3ACA574-BF7F-17E8-55B1-3CB9190D2A04}"/>
              </a:ext>
            </a:extLst>
          </p:cNvPr>
          <p:cNvPicPr>
            <a:picLocks noChangeAspect="1"/>
          </p:cNvPicPr>
          <p:nvPr/>
        </p:nvPicPr>
        <p:blipFill>
          <a:blip r:embed="rId3">
            <a:extLst>
              <a:ext uri="{28A0092B-C50C-407E-A947-70E740481C1C}">
                <a14:useLocalDpi xmlns:a14="http://schemas.microsoft.com/office/drawing/2010/main" val="0"/>
              </a:ext>
            </a:extLst>
          </a:blip>
          <a:srcRect r="7122"/>
          <a:stretch/>
        </p:blipFill>
        <p:spPr>
          <a:xfrm>
            <a:off x="5398316" y="2147427"/>
            <a:ext cx="6140741" cy="3719019"/>
          </a:xfrm>
          <a:prstGeom prst="rect">
            <a:avLst/>
          </a:prstGeom>
        </p:spPr>
      </p:pic>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Intelligent Cameras – Application</a:t>
            </a:r>
          </a:p>
        </p:txBody>
      </p:sp>
      <p:sp>
        <p:nvSpPr>
          <p:cNvPr id="10" name="Textfeld 9">
            <a:extLst>
              <a:ext uri="{FF2B5EF4-FFF2-40B4-BE49-F238E27FC236}">
                <a16:creationId xmlns:a16="http://schemas.microsoft.com/office/drawing/2014/main" id="{1BBA7CC2-9AB1-E899-EB51-A74F4E142524}"/>
              </a:ext>
            </a:extLst>
          </p:cNvPr>
          <p:cNvSpPr txBox="1"/>
          <p:nvPr/>
        </p:nvSpPr>
        <p:spPr>
          <a:xfrm>
            <a:off x="522288" y="2147427"/>
            <a:ext cx="4565635"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Together with our ladle management software, we can identify, track and manage all ladles in a steel plant to optimize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ladle lifetime,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maintenance,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logistics and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operator safety!</a:t>
            </a:r>
          </a:p>
        </p:txBody>
      </p:sp>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Hardware</a:t>
            </a:r>
          </a:p>
        </p:txBody>
      </p:sp>
      <p:sp>
        <p:nvSpPr>
          <p:cNvPr id="18" name="Textfeld 17">
            <a:extLst>
              <a:ext uri="{FF2B5EF4-FFF2-40B4-BE49-F238E27FC236}">
                <a16:creationId xmlns:a16="http://schemas.microsoft.com/office/drawing/2014/main" id="{247BC2A5-4CEA-811F-96BC-019E158462BB}"/>
              </a:ext>
            </a:extLst>
          </p:cNvPr>
          <p:cNvSpPr txBox="1"/>
          <p:nvPr/>
        </p:nvSpPr>
        <p:spPr>
          <a:xfrm>
            <a:off x="5321767" y="5911953"/>
            <a:ext cx="4803745" cy="461665"/>
          </a:xfrm>
          <a:prstGeom prst="rect">
            <a:avLst/>
          </a:prstGeom>
          <a:noFill/>
        </p:spPr>
        <p:txBody>
          <a:bodyPr wrap="square">
            <a:spAutoFit/>
          </a:bodyPr>
          <a:lstStyle/>
          <a:p>
            <a:r>
              <a:rPr lang="de-AT" sz="1200" dirty="0" err="1"/>
              <a:t>Our</a:t>
            </a:r>
            <a:r>
              <a:rPr lang="de-AT" sz="1200" dirty="0"/>
              <a:t> </a:t>
            </a:r>
            <a:r>
              <a:rPr lang="de-AT" sz="1200" dirty="0" err="1"/>
              <a:t>tests</a:t>
            </a:r>
            <a:r>
              <a:rPr lang="de-AT" sz="1200" dirty="0"/>
              <a:t> </a:t>
            </a:r>
            <a:r>
              <a:rPr lang="de-AT" sz="1200" dirty="0" err="1"/>
              <a:t>under</a:t>
            </a:r>
            <a:r>
              <a:rPr lang="de-AT" sz="1200" dirty="0"/>
              <a:t> </a:t>
            </a:r>
            <a:r>
              <a:rPr lang="de-AT" sz="1200" dirty="0" err="1"/>
              <a:t>steel</a:t>
            </a:r>
            <a:r>
              <a:rPr lang="de-AT" sz="1200" dirty="0"/>
              <a:t> </a:t>
            </a:r>
            <a:r>
              <a:rPr lang="de-AT" sz="1200" dirty="0" err="1"/>
              <a:t>mill</a:t>
            </a:r>
            <a:r>
              <a:rPr lang="de-AT" sz="1200" dirty="0"/>
              <a:t> </a:t>
            </a:r>
            <a:r>
              <a:rPr lang="de-AT" sz="1200" dirty="0" err="1"/>
              <a:t>conditions</a:t>
            </a:r>
            <a:r>
              <a:rPr lang="de-AT" sz="1200" dirty="0"/>
              <a:t> </a:t>
            </a:r>
            <a:r>
              <a:rPr lang="de-AT" sz="1200" dirty="0" err="1"/>
              <a:t>show</a:t>
            </a:r>
            <a:r>
              <a:rPr lang="de-AT" sz="1200" dirty="0"/>
              <a:t>: Even </a:t>
            </a:r>
            <a:r>
              <a:rPr lang="de-AT" sz="1200" dirty="0" err="1"/>
              <a:t>over</a:t>
            </a:r>
            <a:r>
              <a:rPr lang="de-AT" sz="1200" dirty="0"/>
              <a:t> </a:t>
            </a:r>
            <a:r>
              <a:rPr lang="de-AT" sz="1200" dirty="0" err="1"/>
              <a:t>distances</a:t>
            </a:r>
            <a:r>
              <a:rPr lang="de-AT" sz="1200" dirty="0"/>
              <a:t> </a:t>
            </a:r>
            <a:r>
              <a:rPr lang="de-AT" sz="1200" dirty="0" err="1"/>
              <a:t>of</a:t>
            </a:r>
            <a:r>
              <a:rPr lang="de-AT" sz="1200" dirty="0"/>
              <a:t> </a:t>
            </a:r>
            <a:r>
              <a:rPr lang="de-AT" sz="1200" dirty="0" err="1"/>
              <a:t>more</a:t>
            </a:r>
            <a:r>
              <a:rPr lang="de-AT" sz="1200" dirty="0"/>
              <a:t> </a:t>
            </a:r>
            <a:r>
              <a:rPr lang="de-AT" sz="1200" dirty="0" err="1"/>
              <a:t>than</a:t>
            </a:r>
            <a:r>
              <a:rPr lang="de-AT" sz="1200" dirty="0"/>
              <a:t> 50 m, </a:t>
            </a:r>
            <a:r>
              <a:rPr lang="de-AT" sz="1200" dirty="0" err="1"/>
              <a:t>our</a:t>
            </a:r>
            <a:r>
              <a:rPr lang="de-AT" sz="1200" dirty="0"/>
              <a:t> </a:t>
            </a:r>
            <a:r>
              <a:rPr lang="de-AT" sz="1200" dirty="0" err="1"/>
              <a:t>camera</a:t>
            </a:r>
            <a:r>
              <a:rPr lang="de-AT" sz="1200" dirty="0"/>
              <a:t> </a:t>
            </a:r>
            <a:r>
              <a:rPr lang="de-AT" sz="1200" dirty="0" err="1"/>
              <a:t>identifies</a:t>
            </a:r>
            <a:r>
              <a:rPr lang="de-AT" sz="1200" dirty="0"/>
              <a:t> </a:t>
            </a:r>
            <a:r>
              <a:rPr lang="de-AT" sz="1200" dirty="0" err="1"/>
              <a:t>the</a:t>
            </a:r>
            <a:r>
              <a:rPr lang="de-AT" sz="1200" dirty="0"/>
              <a:t> </a:t>
            </a:r>
            <a:r>
              <a:rPr lang="de-AT" sz="1200" dirty="0" err="1"/>
              <a:t>ladle</a:t>
            </a:r>
            <a:r>
              <a:rPr lang="de-AT" sz="1200" dirty="0"/>
              <a:t>.</a:t>
            </a:r>
          </a:p>
        </p:txBody>
      </p:sp>
    </p:spTree>
    <p:extLst>
      <p:ext uri="{BB962C8B-B14F-4D97-AF65-F5344CB8AC3E}">
        <p14:creationId xmlns:p14="http://schemas.microsoft.com/office/powerpoint/2010/main" val="302421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6480-D6C5-ED34-EC77-765FF20E9781}"/>
              </a:ext>
            </a:extLst>
          </p:cNvPr>
          <p:cNvSpPr>
            <a:spLocks noGrp="1" noRot="1" noMove="1" noResize="1" noEditPoints="1" noAdjustHandles="1" noChangeArrowheads="1" noChangeShapeType="1"/>
          </p:cNvSpPr>
          <p:nvPr>
            <p:ph type="body" sz="quarter" idx="14"/>
          </p:nvPr>
        </p:nvSpPr>
        <p:spPr/>
        <p:txBody>
          <a:bodyPr/>
          <a:lstStyle/>
          <a:p>
            <a:r>
              <a:rPr lang="en-US" dirty="0"/>
              <a:t>03</a:t>
            </a:r>
          </a:p>
        </p:txBody>
      </p:sp>
      <p:sp>
        <p:nvSpPr>
          <p:cNvPr id="3" name="Text Placeholder 2">
            <a:extLst>
              <a:ext uri="{FF2B5EF4-FFF2-40B4-BE49-F238E27FC236}">
                <a16:creationId xmlns:a16="http://schemas.microsoft.com/office/drawing/2014/main" id="{F29473C2-E2FA-53BC-508F-78A3616754DF}"/>
              </a:ext>
            </a:extLst>
          </p:cNvPr>
          <p:cNvSpPr>
            <a:spLocks noGrp="1" noRot="1" noMove="1" noResize="1" noEditPoints="1" noAdjustHandles="1" noChangeArrowheads="1" noChangeShapeType="1"/>
          </p:cNvSpPr>
          <p:nvPr>
            <p:ph type="body" sz="quarter" idx="15"/>
          </p:nvPr>
        </p:nvSpPr>
        <p:spPr/>
        <p:txBody>
          <a:bodyPr/>
          <a:lstStyle/>
          <a:p>
            <a:r>
              <a:rPr lang="en-US" dirty="0"/>
              <a:t>equipment and devices</a:t>
            </a:r>
          </a:p>
        </p:txBody>
      </p:sp>
    </p:spTree>
    <p:extLst>
      <p:ext uri="{BB962C8B-B14F-4D97-AF65-F5344CB8AC3E}">
        <p14:creationId xmlns:p14="http://schemas.microsoft.com/office/powerpoint/2010/main" val="3353316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Automatic coupling solutions</a:t>
            </a:r>
          </a:p>
        </p:txBody>
      </p:sp>
      <p:sp>
        <p:nvSpPr>
          <p:cNvPr id="6" name="Textfeld 5">
            <a:extLst>
              <a:ext uri="{FF2B5EF4-FFF2-40B4-BE49-F238E27FC236}">
                <a16:creationId xmlns:a16="http://schemas.microsoft.com/office/drawing/2014/main" id="{19D4950E-E5B6-4254-80C7-FA23139A58E5}"/>
              </a:ext>
            </a:extLst>
          </p:cNvPr>
          <p:cNvSpPr txBox="1"/>
          <p:nvPr/>
        </p:nvSpPr>
        <p:spPr>
          <a:xfrm>
            <a:off x="6049860" y="2601163"/>
            <a:ext cx="577255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0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no manual work required </a:t>
            </a:r>
          </a:p>
        </p:txBody>
      </p:sp>
      <p:sp>
        <p:nvSpPr>
          <p:cNvPr id="7" name="Textfeld 6">
            <a:extLst>
              <a:ext uri="{FF2B5EF4-FFF2-40B4-BE49-F238E27FC236}">
                <a16:creationId xmlns:a16="http://schemas.microsoft.com/office/drawing/2014/main" id="{2AEB6E8A-4527-66FD-FE0A-715C3328B11A}"/>
              </a:ext>
            </a:extLst>
          </p:cNvPr>
          <p:cNvSpPr txBox="1"/>
          <p:nvPr/>
        </p:nvSpPr>
        <p:spPr>
          <a:xfrm>
            <a:off x="461394" y="5000104"/>
            <a:ext cx="6243594"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B202B"/>
                </a:solidFill>
                <a:effectLst/>
                <a:uLnTx/>
                <a:uFillTx/>
                <a:latin typeface="D-DIN" panose="020B0504030202030204" pitchFamily="34" charset="0"/>
                <a:ea typeface="+mn-ea"/>
                <a:cs typeface="+mn-cs"/>
              </a:rPr>
              <a:t>qoupler</a:t>
            </a:r>
            <a:r>
              <a:rPr kumimoji="0" lang="en-US" sz="2000" b="1"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 </a:t>
            </a:r>
            <a:r>
              <a:rPr kumimoji="0" lang="en-US" sz="20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is a </a:t>
            </a:r>
            <a:r>
              <a:rPr kumimoji="0" lang="en-US" sz="2000" b="1"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patented</a:t>
            </a:r>
            <a:r>
              <a:rPr kumimoji="0" lang="en-US" sz="20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 efficient, reliable and maintenance-friendly </a:t>
            </a:r>
            <a:r>
              <a:rPr kumimoji="0" lang="en-US" sz="2000" b="1"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automatic</a:t>
            </a:r>
            <a:r>
              <a:rPr kumimoji="0" lang="en-US" sz="20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 connection device for coupling different media or drives in harsh environments like the metals or mining industry.</a:t>
            </a:r>
            <a:endParaRPr kumimoji="0" lang="de-DE" sz="2000" b="0" i="0" u="none" strike="noStrike" kern="1200" cap="none" spc="0" normalizeH="0" baseline="0" noProof="0" dirty="0">
              <a:ln>
                <a:noFill/>
              </a:ln>
              <a:solidFill>
                <a:srgbClr val="1B202B"/>
              </a:solidFill>
              <a:effectLst/>
              <a:uLnTx/>
              <a:uFillTx/>
              <a:latin typeface="D-DIN" panose="020B0504030202030204" pitchFamily="34" charset="0"/>
              <a:ea typeface="+mn-ea"/>
              <a:cs typeface="+mn-cs"/>
            </a:endParaRPr>
          </a:p>
        </p:txBody>
      </p:sp>
      <p:pic>
        <p:nvPicPr>
          <p:cNvPr id="9" name="Grafik 8">
            <a:extLst>
              <a:ext uri="{FF2B5EF4-FFF2-40B4-BE49-F238E27FC236}">
                <a16:creationId xmlns:a16="http://schemas.microsoft.com/office/drawing/2014/main" id="{56CAE03B-94D7-FA45-34F3-0917FC6E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72" y="2267540"/>
            <a:ext cx="3543853" cy="1315897"/>
          </a:xfrm>
          <a:prstGeom prst="rect">
            <a:avLst/>
          </a:prstGeom>
        </p:spPr>
      </p:pic>
      <p:sp>
        <p:nvSpPr>
          <p:cNvPr id="10" name="Textfeld 9">
            <a:extLst>
              <a:ext uri="{FF2B5EF4-FFF2-40B4-BE49-F238E27FC236}">
                <a16:creationId xmlns:a16="http://schemas.microsoft.com/office/drawing/2014/main" id="{AC27B4E0-09BE-F50D-2A28-EDC7F642699A}"/>
              </a:ext>
            </a:extLst>
          </p:cNvPr>
          <p:cNvSpPr txBox="1"/>
          <p:nvPr/>
        </p:nvSpPr>
        <p:spPr>
          <a:xfrm>
            <a:off x="522288" y="3789276"/>
            <a:ext cx="384913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The system is designed to increase </a:t>
            </a:r>
            <a:r>
              <a:rPr kumimoji="0" lang="en-US" sz="1400" b="1"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operator safety </a:t>
            </a:r>
            <a:r>
              <a:rPr kumimoji="0" lang="en-US" sz="14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compared to any manual coupling </a:t>
            </a:r>
            <a:r>
              <a:rPr kumimoji="0" lang="de-AT" sz="1400" b="0" i="0" u="none" strike="noStrike" kern="1200" cap="none" spc="0" normalizeH="0" baseline="0" noProof="0" dirty="0" err="1">
                <a:ln>
                  <a:noFill/>
                </a:ln>
                <a:solidFill>
                  <a:srgbClr val="1B202B"/>
                </a:solidFill>
                <a:effectLst/>
                <a:uLnTx/>
                <a:uFillTx/>
                <a:latin typeface="D-DIN" panose="020B0504030202030204" pitchFamily="34" charset="0"/>
                <a:ea typeface="+mn-ea"/>
                <a:cs typeface="+mn-cs"/>
              </a:rPr>
              <a:t>operation</a:t>
            </a:r>
            <a:r>
              <a:rPr kumimoji="0" lang="de-AT" sz="1400" b="0" i="0" u="none" strike="noStrike" kern="1200" cap="none" spc="0" normalizeH="0" baseline="0" noProof="0" dirty="0">
                <a:ln>
                  <a:noFill/>
                </a:ln>
                <a:solidFill>
                  <a:srgbClr val="1B202B"/>
                </a:solidFill>
                <a:effectLst/>
                <a:uLnTx/>
                <a:uFillTx/>
                <a:latin typeface="D-DIN" panose="020B0504030202030204" pitchFamily="34" charset="0"/>
                <a:ea typeface="+mn-ea"/>
                <a:cs typeface="+mn-cs"/>
              </a:rPr>
              <a:t>.</a:t>
            </a:r>
          </a:p>
        </p:txBody>
      </p:sp>
    </p:spTree>
    <p:extLst>
      <p:ext uri="{BB962C8B-B14F-4D97-AF65-F5344CB8AC3E}">
        <p14:creationId xmlns:p14="http://schemas.microsoft.com/office/powerpoint/2010/main" val="1025650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Automatic coupling solutions</a:t>
            </a:r>
          </a:p>
        </p:txBody>
      </p:sp>
      <p:pic>
        <p:nvPicPr>
          <p:cNvPr id="4" name="Grafik 3">
            <a:extLst>
              <a:ext uri="{FF2B5EF4-FFF2-40B4-BE49-F238E27FC236}">
                <a16:creationId xmlns:a16="http://schemas.microsoft.com/office/drawing/2014/main" id="{98D58250-2EB7-3E22-594D-21C8BFC8D5BE}"/>
              </a:ext>
            </a:extLst>
          </p:cNvPr>
          <p:cNvPicPr>
            <a:picLocks noChangeAspect="1"/>
          </p:cNvPicPr>
          <p:nvPr/>
        </p:nvPicPr>
        <p:blipFill>
          <a:blip r:embed="rId3"/>
          <a:stretch>
            <a:fillRect/>
          </a:stretch>
        </p:blipFill>
        <p:spPr>
          <a:xfrm>
            <a:off x="658180" y="2932143"/>
            <a:ext cx="3467360" cy="2461804"/>
          </a:xfrm>
          <a:prstGeom prst="rect">
            <a:avLst/>
          </a:prstGeom>
        </p:spPr>
      </p:pic>
      <p:pic>
        <p:nvPicPr>
          <p:cNvPr id="11" name="Grafik 10">
            <a:extLst>
              <a:ext uri="{FF2B5EF4-FFF2-40B4-BE49-F238E27FC236}">
                <a16:creationId xmlns:a16="http://schemas.microsoft.com/office/drawing/2014/main" id="{61E1737B-47EB-658D-37E9-E9F9FB29C433}"/>
              </a:ext>
            </a:extLst>
          </p:cNvPr>
          <p:cNvPicPr>
            <a:picLocks noChangeAspect="1"/>
          </p:cNvPicPr>
          <p:nvPr/>
        </p:nvPicPr>
        <p:blipFill>
          <a:blip r:embed="rId4"/>
          <a:stretch>
            <a:fillRect/>
          </a:stretch>
        </p:blipFill>
        <p:spPr>
          <a:xfrm>
            <a:off x="4362320" y="2927905"/>
            <a:ext cx="3467359" cy="2470280"/>
          </a:xfrm>
          <a:prstGeom prst="rect">
            <a:avLst/>
          </a:prstGeom>
        </p:spPr>
      </p:pic>
      <p:pic>
        <p:nvPicPr>
          <p:cNvPr id="14" name="Grafik 13">
            <a:extLst>
              <a:ext uri="{FF2B5EF4-FFF2-40B4-BE49-F238E27FC236}">
                <a16:creationId xmlns:a16="http://schemas.microsoft.com/office/drawing/2014/main" id="{5FF7C6C0-F996-DF22-14D4-F8BC69BAEAE7}"/>
              </a:ext>
            </a:extLst>
          </p:cNvPr>
          <p:cNvPicPr>
            <a:picLocks noChangeAspect="1"/>
          </p:cNvPicPr>
          <p:nvPr/>
        </p:nvPicPr>
        <p:blipFill>
          <a:blip r:embed="rId5"/>
          <a:stretch>
            <a:fillRect/>
          </a:stretch>
        </p:blipFill>
        <p:spPr>
          <a:xfrm>
            <a:off x="8111588" y="2932142"/>
            <a:ext cx="3467359" cy="2472433"/>
          </a:xfrm>
          <a:prstGeom prst="rect">
            <a:avLst/>
          </a:prstGeom>
        </p:spPr>
      </p:pic>
    </p:spTree>
    <p:extLst>
      <p:ext uri="{BB962C8B-B14F-4D97-AF65-F5344CB8AC3E}">
        <p14:creationId xmlns:p14="http://schemas.microsoft.com/office/powerpoint/2010/main" val="413092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Automatic coupling solutions</a:t>
            </a:r>
          </a:p>
        </p:txBody>
      </p:sp>
      <p:sp>
        <p:nvSpPr>
          <p:cNvPr id="3" name="Rechteck 2">
            <a:extLst>
              <a:ext uri="{FF2B5EF4-FFF2-40B4-BE49-F238E27FC236}">
                <a16:creationId xmlns:a16="http://schemas.microsoft.com/office/drawing/2014/main" id="{0D2F9A64-1528-B2CB-BD5F-F5182310EB8F}"/>
              </a:ext>
            </a:extLst>
          </p:cNvPr>
          <p:cNvSpPr>
            <a:spLocks noChangeAspect="1"/>
          </p:cNvSpPr>
          <p:nvPr/>
        </p:nvSpPr>
        <p:spPr>
          <a:xfrm>
            <a:off x="8622272" y="4887018"/>
            <a:ext cx="327858" cy="3407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ihandform: Form 5">
            <a:extLst>
              <a:ext uri="{FF2B5EF4-FFF2-40B4-BE49-F238E27FC236}">
                <a16:creationId xmlns:a16="http://schemas.microsoft.com/office/drawing/2014/main" id="{3498D6C5-5BBA-4980-49A1-1023D450BF84}"/>
              </a:ext>
            </a:extLst>
          </p:cNvPr>
          <p:cNvSpPr>
            <a:spLocks noChangeAspect="1"/>
          </p:cNvSpPr>
          <p:nvPr/>
        </p:nvSpPr>
        <p:spPr>
          <a:xfrm>
            <a:off x="8524596" y="4702566"/>
            <a:ext cx="478444" cy="563721"/>
          </a:xfrm>
          <a:custGeom>
            <a:avLst/>
            <a:gdLst>
              <a:gd name="connsiteX0" fmla="*/ 4083968 w 4299968"/>
              <a:gd name="connsiteY0" fmla="*/ 973532 h 4319207"/>
              <a:gd name="connsiteX1" fmla="*/ 4299968 w 4299968"/>
              <a:gd name="connsiteY1" fmla="*/ 973532 h 4319207"/>
              <a:gd name="connsiteX2" fmla="*/ 4299968 w 4299968"/>
              <a:gd name="connsiteY2" fmla="*/ 2053532 h 4319207"/>
              <a:gd name="connsiteX3" fmla="*/ 4083968 w 4299968"/>
              <a:gd name="connsiteY3" fmla="*/ 2053532 h 4319207"/>
              <a:gd name="connsiteX4" fmla="*/ 4083968 w 4299968"/>
              <a:gd name="connsiteY4" fmla="*/ 1621532 h 4319207"/>
              <a:gd name="connsiteX5" fmla="*/ 3958818 w 4299968"/>
              <a:gd name="connsiteY5" fmla="*/ 1621532 h 4319207"/>
              <a:gd name="connsiteX6" fmla="*/ 3958818 w 4299968"/>
              <a:gd name="connsiteY6" fmla="*/ 1405532 h 4319207"/>
              <a:gd name="connsiteX7" fmla="*/ 4083968 w 4299968"/>
              <a:gd name="connsiteY7" fmla="*/ 1405532 h 4319207"/>
              <a:gd name="connsiteX8" fmla="*/ 0 w 4299968"/>
              <a:gd name="connsiteY8" fmla="*/ 973532 h 4319207"/>
              <a:gd name="connsiteX9" fmla="*/ 216000 w 4299968"/>
              <a:gd name="connsiteY9" fmla="*/ 973532 h 4319207"/>
              <a:gd name="connsiteX10" fmla="*/ 216000 w 4299968"/>
              <a:gd name="connsiteY10" fmla="*/ 1405532 h 4319207"/>
              <a:gd name="connsiteX11" fmla="*/ 357373 w 4299968"/>
              <a:gd name="connsiteY11" fmla="*/ 1405532 h 4319207"/>
              <a:gd name="connsiteX12" fmla="*/ 357373 w 4299968"/>
              <a:gd name="connsiteY12" fmla="*/ 1621532 h 4319207"/>
              <a:gd name="connsiteX13" fmla="*/ 216000 w 4299968"/>
              <a:gd name="connsiteY13" fmla="*/ 1621532 h 4319207"/>
              <a:gd name="connsiteX14" fmla="*/ 216000 w 4299968"/>
              <a:gd name="connsiteY14" fmla="*/ 2053532 h 4319207"/>
              <a:gd name="connsiteX15" fmla="*/ 0 w 4299968"/>
              <a:gd name="connsiteY15" fmla="*/ 2053532 h 4319207"/>
              <a:gd name="connsiteX16" fmla="*/ 949797 w 4299968"/>
              <a:gd name="connsiteY16" fmla="*/ 0 h 4319207"/>
              <a:gd name="connsiteX17" fmla="*/ 949797 w 4299968"/>
              <a:gd name="connsiteY17" fmla="*/ 3364484 h 4319207"/>
              <a:gd name="connsiteX18" fmla="*/ 1352421 w 4299968"/>
              <a:gd name="connsiteY18" fmla="*/ 3767108 h 4319207"/>
              <a:gd name="connsiteX19" fmla="*/ 2962869 w 4299968"/>
              <a:gd name="connsiteY19" fmla="*/ 3767108 h 4319207"/>
              <a:gd name="connsiteX20" fmla="*/ 3365493 w 4299968"/>
              <a:gd name="connsiteY20" fmla="*/ 3364484 h 4319207"/>
              <a:gd name="connsiteX21" fmla="*/ 3365493 w 4299968"/>
              <a:gd name="connsiteY21" fmla="*/ 0 h 4319207"/>
              <a:gd name="connsiteX22" fmla="*/ 3478556 w 4299968"/>
              <a:gd name="connsiteY22" fmla="*/ 11397 h 4319207"/>
              <a:gd name="connsiteX23" fmla="*/ 3957645 w 4299968"/>
              <a:gd name="connsiteY23" fmla="*/ 599219 h 4319207"/>
              <a:gd name="connsiteX24" fmla="*/ 3957645 w 4299968"/>
              <a:gd name="connsiteY24" fmla="*/ 3719195 h 4319207"/>
              <a:gd name="connsiteX25" fmla="*/ 3357633 w 4299968"/>
              <a:gd name="connsiteY25" fmla="*/ 4319207 h 4319207"/>
              <a:gd name="connsiteX26" fmla="*/ 957657 w 4299968"/>
              <a:gd name="connsiteY26" fmla="*/ 4319207 h 4319207"/>
              <a:gd name="connsiteX27" fmla="*/ 357645 w 4299968"/>
              <a:gd name="connsiteY27" fmla="*/ 3719195 h 4319207"/>
              <a:gd name="connsiteX28" fmla="*/ 357645 w 4299968"/>
              <a:gd name="connsiteY28" fmla="*/ 599219 h 4319207"/>
              <a:gd name="connsiteX29" fmla="*/ 836734 w 4299968"/>
              <a:gd name="connsiteY29" fmla="*/ 11397 h 43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9968" h="4319207">
                <a:moveTo>
                  <a:pt x="4083968" y="973532"/>
                </a:moveTo>
                <a:lnTo>
                  <a:pt x="4299968" y="973532"/>
                </a:lnTo>
                <a:lnTo>
                  <a:pt x="4299968" y="2053532"/>
                </a:lnTo>
                <a:lnTo>
                  <a:pt x="4083968" y="2053532"/>
                </a:lnTo>
                <a:lnTo>
                  <a:pt x="4083968" y="1621532"/>
                </a:lnTo>
                <a:lnTo>
                  <a:pt x="3958818" y="1621532"/>
                </a:lnTo>
                <a:lnTo>
                  <a:pt x="3958818" y="1405532"/>
                </a:lnTo>
                <a:lnTo>
                  <a:pt x="4083968" y="1405532"/>
                </a:lnTo>
                <a:close/>
                <a:moveTo>
                  <a:pt x="0" y="973532"/>
                </a:moveTo>
                <a:lnTo>
                  <a:pt x="216000" y="973532"/>
                </a:lnTo>
                <a:lnTo>
                  <a:pt x="216000" y="1405532"/>
                </a:lnTo>
                <a:lnTo>
                  <a:pt x="357373" y="1405532"/>
                </a:lnTo>
                <a:lnTo>
                  <a:pt x="357373" y="1621532"/>
                </a:lnTo>
                <a:lnTo>
                  <a:pt x="216000" y="1621532"/>
                </a:lnTo>
                <a:lnTo>
                  <a:pt x="216000" y="2053532"/>
                </a:lnTo>
                <a:lnTo>
                  <a:pt x="0" y="2053532"/>
                </a:lnTo>
                <a:close/>
                <a:moveTo>
                  <a:pt x="949797" y="0"/>
                </a:moveTo>
                <a:lnTo>
                  <a:pt x="949797" y="3364484"/>
                </a:lnTo>
                <a:cubicBezTo>
                  <a:pt x="949797" y="3586847"/>
                  <a:pt x="1130058" y="3767108"/>
                  <a:pt x="1352421" y="3767108"/>
                </a:cubicBezTo>
                <a:lnTo>
                  <a:pt x="2962869" y="3767108"/>
                </a:lnTo>
                <a:cubicBezTo>
                  <a:pt x="3185232" y="3767108"/>
                  <a:pt x="3365493" y="3586847"/>
                  <a:pt x="3365493" y="3364484"/>
                </a:cubicBezTo>
                <a:lnTo>
                  <a:pt x="3365493" y="0"/>
                </a:lnTo>
                <a:lnTo>
                  <a:pt x="3478556" y="11397"/>
                </a:lnTo>
                <a:cubicBezTo>
                  <a:pt x="3751972" y="67346"/>
                  <a:pt x="3957645" y="309264"/>
                  <a:pt x="3957645" y="599219"/>
                </a:cubicBezTo>
                <a:lnTo>
                  <a:pt x="3957645" y="3719195"/>
                </a:lnTo>
                <a:cubicBezTo>
                  <a:pt x="3957645" y="4050572"/>
                  <a:pt x="3689010" y="4319207"/>
                  <a:pt x="3357633" y="4319207"/>
                </a:cubicBezTo>
                <a:lnTo>
                  <a:pt x="957657" y="4319207"/>
                </a:lnTo>
                <a:cubicBezTo>
                  <a:pt x="626280" y="4319207"/>
                  <a:pt x="357645" y="4050572"/>
                  <a:pt x="357645" y="3719195"/>
                </a:cubicBezTo>
                <a:lnTo>
                  <a:pt x="357645" y="599219"/>
                </a:lnTo>
                <a:cubicBezTo>
                  <a:pt x="357645" y="309264"/>
                  <a:pt x="563319" y="67346"/>
                  <a:pt x="836734" y="11397"/>
                </a:cubicBez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A17E0A4F-0FFB-8B7D-E547-343BD01077FF}"/>
              </a:ext>
            </a:extLst>
          </p:cNvPr>
          <p:cNvSpPr/>
          <p:nvPr/>
        </p:nvSpPr>
        <p:spPr>
          <a:xfrm flipV="1">
            <a:off x="8628935" y="5341000"/>
            <a:ext cx="434697" cy="82651"/>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ihandform: Form 7">
            <a:extLst>
              <a:ext uri="{FF2B5EF4-FFF2-40B4-BE49-F238E27FC236}">
                <a16:creationId xmlns:a16="http://schemas.microsoft.com/office/drawing/2014/main" id="{F9EA29B2-687E-2C3D-53D8-E6A031BD01A7}"/>
              </a:ext>
            </a:extLst>
          </p:cNvPr>
          <p:cNvSpPr/>
          <p:nvPr/>
        </p:nvSpPr>
        <p:spPr>
          <a:xfrm flipV="1">
            <a:off x="8590615" y="5328076"/>
            <a:ext cx="478444" cy="122189"/>
          </a:xfrm>
          <a:custGeom>
            <a:avLst/>
            <a:gdLst>
              <a:gd name="connsiteX0" fmla="*/ 0 w 1126168"/>
              <a:gd name="connsiteY0" fmla="*/ 287610 h 287610"/>
              <a:gd name="connsiteX1" fmla="*/ 83470 w 1126168"/>
              <a:gd name="connsiteY1" fmla="*/ 287610 h 287610"/>
              <a:gd name="connsiteX2" fmla="*/ 135594 w 1126168"/>
              <a:gd name="connsiteY2" fmla="*/ 79111 h 287610"/>
              <a:gd name="connsiteX3" fmla="*/ 992875 w 1126168"/>
              <a:gd name="connsiteY3" fmla="*/ 79111 h 287610"/>
              <a:gd name="connsiteX4" fmla="*/ 1045000 w 1126168"/>
              <a:gd name="connsiteY4" fmla="*/ 287610 h 287610"/>
              <a:gd name="connsiteX5" fmla="*/ 1126168 w 1126168"/>
              <a:gd name="connsiteY5" fmla="*/ 287610 h 287610"/>
              <a:gd name="connsiteX6" fmla="*/ 1054266 w 1126168"/>
              <a:gd name="connsiteY6" fmla="*/ 0 h 287610"/>
              <a:gd name="connsiteX7" fmla="*/ 71903 w 1126168"/>
              <a:gd name="connsiteY7" fmla="*/ 0 h 2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168" h="287610">
                <a:moveTo>
                  <a:pt x="0" y="287610"/>
                </a:moveTo>
                <a:lnTo>
                  <a:pt x="83470" y="287610"/>
                </a:lnTo>
                <a:lnTo>
                  <a:pt x="135594" y="79111"/>
                </a:lnTo>
                <a:lnTo>
                  <a:pt x="992875" y="79111"/>
                </a:lnTo>
                <a:lnTo>
                  <a:pt x="1045000" y="287610"/>
                </a:lnTo>
                <a:lnTo>
                  <a:pt x="1126168" y="287610"/>
                </a:lnTo>
                <a:lnTo>
                  <a:pt x="1054266" y="0"/>
                </a:lnTo>
                <a:lnTo>
                  <a:pt x="71903" y="0"/>
                </a:ln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eck: abgerundete Ecken 8">
            <a:extLst>
              <a:ext uri="{FF2B5EF4-FFF2-40B4-BE49-F238E27FC236}">
                <a16:creationId xmlns:a16="http://schemas.microsoft.com/office/drawing/2014/main" id="{E98224CA-A614-473B-CC0E-990DC1606F1B}"/>
              </a:ext>
            </a:extLst>
          </p:cNvPr>
          <p:cNvSpPr/>
          <p:nvPr/>
        </p:nvSpPr>
        <p:spPr>
          <a:xfrm>
            <a:off x="8821730" y="5173340"/>
            <a:ext cx="25542" cy="1988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eck: abgerundete Ecken 9">
            <a:extLst>
              <a:ext uri="{FF2B5EF4-FFF2-40B4-BE49-F238E27FC236}">
                <a16:creationId xmlns:a16="http://schemas.microsoft.com/office/drawing/2014/main" id="{615F8446-1F21-A3D8-8019-76A56636B465}"/>
              </a:ext>
            </a:extLst>
          </p:cNvPr>
          <p:cNvSpPr/>
          <p:nvPr/>
        </p:nvSpPr>
        <p:spPr>
          <a:xfrm>
            <a:off x="8723669" y="5404669"/>
            <a:ext cx="25542" cy="152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A0DDAC99-F578-8FB3-E900-661034559800}"/>
              </a:ext>
            </a:extLst>
          </p:cNvPr>
          <p:cNvSpPr/>
          <p:nvPr/>
        </p:nvSpPr>
        <p:spPr>
          <a:xfrm>
            <a:off x="8695666" y="5545593"/>
            <a:ext cx="71908" cy="222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eck 12">
            <a:extLst>
              <a:ext uri="{FF2B5EF4-FFF2-40B4-BE49-F238E27FC236}">
                <a16:creationId xmlns:a16="http://schemas.microsoft.com/office/drawing/2014/main" id="{1DAF6FC8-C86C-B702-286D-AF1461AC06B7}"/>
              </a:ext>
            </a:extLst>
          </p:cNvPr>
          <p:cNvSpPr/>
          <p:nvPr/>
        </p:nvSpPr>
        <p:spPr>
          <a:xfrm>
            <a:off x="8664455" y="5526789"/>
            <a:ext cx="29883" cy="95781"/>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D6613F04-D444-E290-F848-6D5F8677710B}"/>
              </a:ext>
            </a:extLst>
          </p:cNvPr>
          <p:cNvSpPr/>
          <p:nvPr/>
        </p:nvSpPr>
        <p:spPr>
          <a:xfrm>
            <a:off x="8773838" y="5526789"/>
            <a:ext cx="29883" cy="95781"/>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DBC07ADB-CCA4-DEBE-F617-4740958A2649}"/>
              </a:ext>
            </a:extLst>
          </p:cNvPr>
          <p:cNvSpPr/>
          <p:nvPr/>
        </p:nvSpPr>
        <p:spPr>
          <a:xfrm>
            <a:off x="8767367" y="5638509"/>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6AACD382-3EFE-2F79-F141-93173B5D9874}"/>
              </a:ext>
            </a:extLst>
          </p:cNvPr>
          <p:cNvSpPr/>
          <p:nvPr/>
        </p:nvSpPr>
        <p:spPr>
          <a:xfrm>
            <a:off x="8767367" y="5676279"/>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7289BC82-E779-28E1-F4F2-BAEC132B0222}"/>
              </a:ext>
            </a:extLst>
          </p:cNvPr>
          <p:cNvSpPr/>
          <p:nvPr/>
        </p:nvSpPr>
        <p:spPr>
          <a:xfrm>
            <a:off x="8768417" y="5713500"/>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A243DBF4-B0B9-23FA-D449-C6DC901279B6}"/>
              </a:ext>
            </a:extLst>
          </p:cNvPr>
          <p:cNvSpPr/>
          <p:nvPr/>
        </p:nvSpPr>
        <p:spPr>
          <a:xfrm>
            <a:off x="8664809" y="5638509"/>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lipse 19">
            <a:extLst>
              <a:ext uri="{FF2B5EF4-FFF2-40B4-BE49-F238E27FC236}">
                <a16:creationId xmlns:a16="http://schemas.microsoft.com/office/drawing/2014/main" id="{9CFB1D2E-DD1C-9FDB-3B37-182E3AC42D5E}"/>
              </a:ext>
            </a:extLst>
          </p:cNvPr>
          <p:cNvSpPr/>
          <p:nvPr/>
        </p:nvSpPr>
        <p:spPr>
          <a:xfrm>
            <a:off x="8665446" y="5676279"/>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lipse 20">
            <a:extLst>
              <a:ext uri="{FF2B5EF4-FFF2-40B4-BE49-F238E27FC236}">
                <a16:creationId xmlns:a16="http://schemas.microsoft.com/office/drawing/2014/main" id="{375EE4CE-56C8-290D-AF98-182629363313}"/>
              </a:ext>
            </a:extLst>
          </p:cNvPr>
          <p:cNvSpPr/>
          <p:nvPr/>
        </p:nvSpPr>
        <p:spPr>
          <a:xfrm>
            <a:off x="8663426" y="5713500"/>
            <a:ext cx="30589" cy="30589"/>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3BB7670F-F901-DE6B-9C89-5992456A2557}"/>
              </a:ext>
            </a:extLst>
          </p:cNvPr>
          <p:cNvSpPr/>
          <p:nvPr/>
        </p:nvSpPr>
        <p:spPr>
          <a:xfrm>
            <a:off x="8193466" y="4449649"/>
            <a:ext cx="1619147" cy="271869"/>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all" spc="0" normalizeH="0" baseline="0" noProof="0" dirty="0">
                <a:ln>
                  <a:noFill/>
                </a:ln>
                <a:solidFill>
                  <a:prstClr val="black"/>
                </a:solidFill>
                <a:effectLst/>
                <a:uLnTx/>
                <a:uFillTx/>
                <a:latin typeface="D-DIN Condensed" panose="020B0506030202030204" pitchFamily="34" charset="0"/>
                <a:ea typeface="+mn-ea"/>
                <a:cs typeface="Times New Roman" panose="02020603050405020304" pitchFamily="18" charset="0"/>
              </a:rPr>
              <a:t>Continuous Casting</a:t>
            </a:r>
          </a:p>
        </p:txBody>
      </p:sp>
      <p:grpSp>
        <p:nvGrpSpPr>
          <p:cNvPr id="23" name="Gruppieren 22">
            <a:extLst>
              <a:ext uri="{FF2B5EF4-FFF2-40B4-BE49-F238E27FC236}">
                <a16:creationId xmlns:a16="http://schemas.microsoft.com/office/drawing/2014/main" id="{D42186DD-2880-F070-E24A-4B1FD835B135}"/>
              </a:ext>
            </a:extLst>
          </p:cNvPr>
          <p:cNvGrpSpPr>
            <a:grpSpLocks noChangeAspect="1"/>
          </p:cNvGrpSpPr>
          <p:nvPr/>
        </p:nvGrpSpPr>
        <p:grpSpPr>
          <a:xfrm>
            <a:off x="4899212" y="3669412"/>
            <a:ext cx="481302" cy="1010906"/>
            <a:chOff x="4682887" y="-178480"/>
            <a:chExt cx="2023043" cy="3524634"/>
          </a:xfrm>
        </p:grpSpPr>
        <p:sp>
          <p:nvSpPr>
            <p:cNvPr id="24" name="Rechteck 23">
              <a:extLst>
                <a:ext uri="{FF2B5EF4-FFF2-40B4-BE49-F238E27FC236}">
                  <a16:creationId xmlns:a16="http://schemas.microsoft.com/office/drawing/2014/main" id="{0B0BC56A-346C-015B-AB47-1573DB61D0D2}"/>
                </a:ext>
              </a:extLst>
            </p:cNvPr>
            <p:cNvSpPr>
              <a:spLocks noChangeAspect="1"/>
            </p:cNvSpPr>
            <p:nvPr/>
          </p:nvSpPr>
          <p:spPr>
            <a:xfrm>
              <a:off x="5022109" y="2049879"/>
              <a:ext cx="1386304" cy="1228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uppieren 24">
              <a:extLst>
                <a:ext uri="{FF2B5EF4-FFF2-40B4-BE49-F238E27FC236}">
                  <a16:creationId xmlns:a16="http://schemas.microsoft.com/office/drawing/2014/main" id="{EF970BB8-B305-52DA-2655-6564594BD594}"/>
                </a:ext>
              </a:extLst>
            </p:cNvPr>
            <p:cNvGrpSpPr>
              <a:grpSpLocks noChangeAspect="1"/>
            </p:cNvGrpSpPr>
            <p:nvPr/>
          </p:nvGrpSpPr>
          <p:grpSpPr>
            <a:xfrm>
              <a:off x="5426983" y="-178480"/>
              <a:ext cx="542236" cy="2082507"/>
              <a:chOff x="3552685" y="2156482"/>
              <a:chExt cx="973723" cy="3739662"/>
            </a:xfrm>
            <a:solidFill>
              <a:srgbClr val="1B202B"/>
            </a:solidFill>
          </p:grpSpPr>
          <p:sp>
            <p:nvSpPr>
              <p:cNvPr id="29" name="Rechteck: abgerundete Ecken 28">
                <a:extLst>
                  <a:ext uri="{FF2B5EF4-FFF2-40B4-BE49-F238E27FC236}">
                    <a16:creationId xmlns:a16="http://schemas.microsoft.com/office/drawing/2014/main" id="{FE7D365C-5125-CFA5-837F-9D7A6A84245B}"/>
                  </a:ext>
                </a:extLst>
              </p:cNvPr>
              <p:cNvSpPr/>
              <p:nvPr/>
            </p:nvSpPr>
            <p:spPr>
              <a:xfrm>
                <a:off x="4294795" y="2156482"/>
                <a:ext cx="231613" cy="3739662"/>
              </a:xfrm>
              <a:prstGeom prst="roundRect">
                <a:avLst>
                  <a:gd name="adj" fmla="val 33475"/>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hteck: abgerundete Ecken 29">
                <a:extLst>
                  <a:ext uri="{FF2B5EF4-FFF2-40B4-BE49-F238E27FC236}">
                    <a16:creationId xmlns:a16="http://schemas.microsoft.com/office/drawing/2014/main" id="{691367DF-1FE8-B51A-D0E6-AF4268110F78}"/>
                  </a:ext>
                </a:extLst>
              </p:cNvPr>
              <p:cNvSpPr/>
              <p:nvPr/>
            </p:nvSpPr>
            <p:spPr>
              <a:xfrm>
                <a:off x="3926035" y="2156482"/>
                <a:ext cx="231613" cy="3739662"/>
              </a:xfrm>
              <a:prstGeom prst="roundRect">
                <a:avLst>
                  <a:gd name="adj" fmla="val 33475"/>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hteck: abgerundete Ecken 30">
                <a:extLst>
                  <a:ext uri="{FF2B5EF4-FFF2-40B4-BE49-F238E27FC236}">
                    <a16:creationId xmlns:a16="http://schemas.microsoft.com/office/drawing/2014/main" id="{388DE361-847C-23E8-812F-0CEB9B5B860E}"/>
                  </a:ext>
                </a:extLst>
              </p:cNvPr>
              <p:cNvSpPr/>
              <p:nvPr/>
            </p:nvSpPr>
            <p:spPr>
              <a:xfrm>
                <a:off x="3552685" y="2156482"/>
                <a:ext cx="231613" cy="3739662"/>
              </a:xfrm>
              <a:prstGeom prst="roundRect">
                <a:avLst>
                  <a:gd name="adj" fmla="val 33475"/>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Freihandform: Form 25">
              <a:extLst>
                <a:ext uri="{FF2B5EF4-FFF2-40B4-BE49-F238E27FC236}">
                  <a16:creationId xmlns:a16="http://schemas.microsoft.com/office/drawing/2014/main" id="{75E9F824-60CB-3A0F-28B2-749AF8183247}"/>
                </a:ext>
              </a:extLst>
            </p:cNvPr>
            <p:cNvSpPr>
              <a:spLocks noChangeAspect="1"/>
            </p:cNvSpPr>
            <p:nvPr/>
          </p:nvSpPr>
          <p:spPr>
            <a:xfrm>
              <a:off x="4682887" y="1314059"/>
              <a:ext cx="2023043" cy="2032095"/>
            </a:xfrm>
            <a:custGeom>
              <a:avLst/>
              <a:gdLst>
                <a:gd name="connsiteX0" fmla="*/ 4083968 w 4299968"/>
                <a:gd name="connsiteY0" fmla="*/ 973532 h 4319207"/>
                <a:gd name="connsiteX1" fmla="*/ 4299968 w 4299968"/>
                <a:gd name="connsiteY1" fmla="*/ 973532 h 4319207"/>
                <a:gd name="connsiteX2" fmla="*/ 4299968 w 4299968"/>
                <a:gd name="connsiteY2" fmla="*/ 2053532 h 4319207"/>
                <a:gd name="connsiteX3" fmla="*/ 4083968 w 4299968"/>
                <a:gd name="connsiteY3" fmla="*/ 2053532 h 4319207"/>
                <a:gd name="connsiteX4" fmla="*/ 4083968 w 4299968"/>
                <a:gd name="connsiteY4" fmla="*/ 1621532 h 4319207"/>
                <a:gd name="connsiteX5" fmla="*/ 3958818 w 4299968"/>
                <a:gd name="connsiteY5" fmla="*/ 1621532 h 4319207"/>
                <a:gd name="connsiteX6" fmla="*/ 3958818 w 4299968"/>
                <a:gd name="connsiteY6" fmla="*/ 1405532 h 4319207"/>
                <a:gd name="connsiteX7" fmla="*/ 4083968 w 4299968"/>
                <a:gd name="connsiteY7" fmla="*/ 1405532 h 4319207"/>
                <a:gd name="connsiteX8" fmla="*/ 0 w 4299968"/>
                <a:gd name="connsiteY8" fmla="*/ 973532 h 4319207"/>
                <a:gd name="connsiteX9" fmla="*/ 216000 w 4299968"/>
                <a:gd name="connsiteY9" fmla="*/ 973532 h 4319207"/>
                <a:gd name="connsiteX10" fmla="*/ 216000 w 4299968"/>
                <a:gd name="connsiteY10" fmla="*/ 1405532 h 4319207"/>
                <a:gd name="connsiteX11" fmla="*/ 357373 w 4299968"/>
                <a:gd name="connsiteY11" fmla="*/ 1405532 h 4319207"/>
                <a:gd name="connsiteX12" fmla="*/ 357373 w 4299968"/>
                <a:gd name="connsiteY12" fmla="*/ 1621532 h 4319207"/>
                <a:gd name="connsiteX13" fmla="*/ 216000 w 4299968"/>
                <a:gd name="connsiteY13" fmla="*/ 1621532 h 4319207"/>
                <a:gd name="connsiteX14" fmla="*/ 216000 w 4299968"/>
                <a:gd name="connsiteY14" fmla="*/ 2053532 h 4319207"/>
                <a:gd name="connsiteX15" fmla="*/ 0 w 4299968"/>
                <a:gd name="connsiteY15" fmla="*/ 2053532 h 4319207"/>
                <a:gd name="connsiteX16" fmla="*/ 949797 w 4299968"/>
                <a:gd name="connsiteY16" fmla="*/ 0 h 4319207"/>
                <a:gd name="connsiteX17" fmla="*/ 949797 w 4299968"/>
                <a:gd name="connsiteY17" fmla="*/ 3364484 h 4319207"/>
                <a:gd name="connsiteX18" fmla="*/ 1352421 w 4299968"/>
                <a:gd name="connsiteY18" fmla="*/ 3767108 h 4319207"/>
                <a:gd name="connsiteX19" fmla="*/ 2962869 w 4299968"/>
                <a:gd name="connsiteY19" fmla="*/ 3767108 h 4319207"/>
                <a:gd name="connsiteX20" fmla="*/ 3365493 w 4299968"/>
                <a:gd name="connsiteY20" fmla="*/ 3364484 h 4319207"/>
                <a:gd name="connsiteX21" fmla="*/ 3365493 w 4299968"/>
                <a:gd name="connsiteY21" fmla="*/ 0 h 4319207"/>
                <a:gd name="connsiteX22" fmla="*/ 3478556 w 4299968"/>
                <a:gd name="connsiteY22" fmla="*/ 11397 h 4319207"/>
                <a:gd name="connsiteX23" fmla="*/ 3957645 w 4299968"/>
                <a:gd name="connsiteY23" fmla="*/ 599219 h 4319207"/>
                <a:gd name="connsiteX24" fmla="*/ 3957645 w 4299968"/>
                <a:gd name="connsiteY24" fmla="*/ 3719195 h 4319207"/>
                <a:gd name="connsiteX25" fmla="*/ 3357633 w 4299968"/>
                <a:gd name="connsiteY25" fmla="*/ 4319207 h 4319207"/>
                <a:gd name="connsiteX26" fmla="*/ 957657 w 4299968"/>
                <a:gd name="connsiteY26" fmla="*/ 4319207 h 4319207"/>
                <a:gd name="connsiteX27" fmla="*/ 357645 w 4299968"/>
                <a:gd name="connsiteY27" fmla="*/ 3719195 h 4319207"/>
                <a:gd name="connsiteX28" fmla="*/ 357645 w 4299968"/>
                <a:gd name="connsiteY28" fmla="*/ 599219 h 4319207"/>
                <a:gd name="connsiteX29" fmla="*/ 836734 w 4299968"/>
                <a:gd name="connsiteY29" fmla="*/ 11397 h 43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9968" h="4319207">
                  <a:moveTo>
                    <a:pt x="4083968" y="973532"/>
                  </a:moveTo>
                  <a:lnTo>
                    <a:pt x="4299968" y="973532"/>
                  </a:lnTo>
                  <a:lnTo>
                    <a:pt x="4299968" y="2053532"/>
                  </a:lnTo>
                  <a:lnTo>
                    <a:pt x="4083968" y="2053532"/>
                  </a:lnTo>
                  <a:lnTo>
                    <a:pt x="4083968" y="1621532"/>
                  </a:lnTo>
                  <a:lnTo>
                    <a:pt x="3958818" y="1621532"/>
                  </a:lnTo>
                  <a:lnTo>
                    <a:pt x="3958818" y="1405532"/>
                  </a:lnTo>
                  <a:lnTo>
                    <a:pt x="4083968" y="1405532"/>
                  </a:lnTo>
                  <a:close/>
                  <a:moveTo>
                    <a:pt x="0" y="973532"/>
                  </a:moveTo>
                  <a:lnTo>
                    <a:pt x="216000" y="973532"/>
                  </a:lnTo>
                  <a:lnTo>
                    <a:pt x="216000" y="1405532"/>
                  </a:lnTo>
                  <a:lnTo>
                    <a:pt x="357373" y="1405532"/>
                  </a:lnTo>
                  <a:lnTo>
                    <a:pt x="357373" y="1621532"/>
                  </a:lnTo>
                  <a:lnTo>
                    <a:pt x="216000" y="1621532"/>
                  </a:lnTo>
                  <a:lnTo>
                    <a:pt x="216000" y="2053532"/>
                  </a:lnTo>
                  <a:lnTo>
                    <a:pt x="0" y="2053532"/>
                  </a:lnTo>
                  <a:close/>
                  <a:moveTo>
                    <a:pt x="949797" y="0"/>
                  </a:moveTo>
                  <a:lnTo>
                    <a:pt x="949797" y="3364484"/>
                  </a:lnTo>
                  <a:cubicBezTo>
                    <a:pt x="949797" y="3586847"/>
                    <a:pt x="1130058" y="3767108"/>
                    <a:pt x="1352421" y="3767108"/>
                  </a:cubicBezTo>
                  <a:lnTo>
                    <a:pt x="2962869" y="3767108"/>
                  </a:lnTo>
                  <a:cubicBezTo>
                    <a:pt x="3185232" y="3767108"/>
                    <a:pt x="3365493" y="3586847"/>
                    <a:pt x="3365493" y="3364484"/>
                  </a:cubicBezTo>
                  <a:lnTo>
                    <a:pt x="3365493" y="0"/>
                  </a:lnTo>
                  <a:lnTo>
                    <a:pt x="3478556" y="11397"/>
                  </a:lnTo>
                  <a:cubicBezTo>
                    <a:pt x="3751972" y="67346"/>
                    <a:pt x="3957645" y="309264"/>
                    <a:pt x="3957645" y="599219"/>
                  </a:cubicBezTo>
                  <a:lnTo>
                    <a:pt x="3957645" y="3719195"/>
                  </a:lnTo>
                  <a:cubicBezTo>
                    <a:pt x="3957645" y="4050572"/>
                    <a:pt x="3689010" y="4319207"/>
                    <a:pt x="3357633" y="4319207"/>
                  </a:cubicBezTo>
                  <a:lnTo>
                    <a:pt x="957657" y="4319207"/>
                  </a:lnTo>
                  <a:cubicBezTo>
                    <a:pt x="626280" y="4319207"/>
                    <a:pt x="357645" y="4050572"/>
                    <a:pt x="357645" y="3719195"/>
                  </a:cubicBezTo>
                  <a:lnTo>
                    <a:pt x="357645" y="599219"/>
                  </a:lnTo>
                  <a:cubicBezTo>
                    <a:pt x="357645" y="309264"/>
                    <a:pt x="563319" y="67346"/>
                    <a:pt x="836734" y="11397"/>
                  </a:cubicBez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hteck 26">
              <a:extLst>
                <a:ext uri="{FF2B5EF4-FFF2-40B4-BE49-F238E27FC236}">
                  <a16:creationId xmlns:a16="http://schemas.microsoft.com/office/drawing/2014/main" id="{4B9E0184-6A94-0615-5FFF-0E9A9515EABB}"/>
                </a:ext>
              </a:extLst>
            </p:cNvPr>
            <p:cNvSpPr>
              <a:spLocks/>
            </p:cNvSpPr>
            <p:nvPr/>
          </p:nvSpPr>
          <p:spPr>
            <a:xfrm rot="10800000">
              <a:off x="6037516" y="1316809"/>
              <a:ext cx="252000" cy="267467"/>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hteck 27">
              <a:extLst>
                <a:ext uri="{FF2B5EF4-FFF2-40B4-BE49-F238E27FC236}">
                  <a16:creationId xmlns:a16="http://schemas.microsoft.com/office/drawing/2014/main" id="{E846E616-344F-4FBC-F081-E73261EE23A1}"/>
                </a:ext>
              </a:extLst>
            </p:cNvPr>
            <p:cNvSpPr>
              <a:spLocks/>
            </p:cNvSpPr>
            <p:nvPr/>
          </p:nvSpPr>
          <p:spPr>
            <a:xfrm rot="10800000">
              <a:off x="5098322" y="1316809"/>
              <a:ext cx="252000" cy="267467"/>
            </a:xfrm>
            <a:prstGeom prst="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uppieren 31">
            <a:extLst>
              <a:ext uri="{FF2B5EF4-FFF2-40B4-BE49-F238E27FC236}">
                <a16:creationId xmlns:a16="http://schemas.microsoft.com/office/drawing/2014/main" id="{F363E2BC-2A19-70AB-EBF5-353E515C01F6}"/>
              </a:ext>
            </a:extLst>
          </p:cNvPr>
          <p:cNvGrpSpPr>
            <a:grpSpLocks noChangeAspect="1"/>
          </p:cNvGrpSpPr>
          <p:nvPr/>
        </p:nvGrpSpPr>
        <p:grpSpPr>
          <a:xfrm>
            <a:off x="6506905" y="3563345"/>
            <a:ext cx="735509" cy="1032761"/>
            <a:chOff x="6634696" y="94942"/>
            <a:chExt cx="3060304" cy="3865407"/>
          </a:xfrm>
        </p:grpSpPr>
        <p:sp>
          <p:nvSpPr>
            <p:cNvPr id="33" name="Freihandform: Form 32">
              <a:extLst>
                <a:ext uri="{FF2B5EF4-FFF2-40B4-BE49-F238E27FC236}">
                  <a16:creationId xmlns:a16="http://schemas.microsoft.com/office/drawing/2014/main" id="{968BD49E-C96B-B843-C37C-9BC2E3B25E82}"/>
                </a:ext>
              </a:extLst>
            </p:cNvPr>
            <p:cNvSpPr>
              <a:spLocks noChangeAspect="1"/>
            </p:cNvSpPr>
            <p:nvPr/>
          </p:nvSpPr>
          <p:spPr>
            <a:xfrm flipV="1">
              <a:off x="6647179" y="1792074"/>
              <a:ext cx="3047821" cy="2168275"/>
            </a:xfrm>
            <a:custGeom>
              <a:avLst/>
              <a:gdLst>
                <a:gd name="connsiteX0" fmla="*/ 0 w 3047821"/>
                <a:gd name="connsiteY0" fmla="*/ 2168275 h 2168275"/>
                <a:gd name="connsiteX1" fmla="*/ 144957 w 3047821"/>
                <a:gd name="connsiteY1" fmla="*/ 2168275 h 2168275"/>
                <a:gd name="connsiteX2" fmla="*/ 484926 w 3047821"/>
                <a:gd name="connsiteY2" fmla="*/ 159358 h 2168275"/>
                <a:gd name="connsiteX3" fmla="*/ 2543098 w 3047821"/>
                <a:gd name="connsiteY3" fmla="*/ 159358 h 2168275"/>
                <a:gd name="connsiteX4" fmla="*/ 2883067 w 3047821"/>
                <a:gd name="connsiteY4" fmla="*/ 2168275 h 2168275"/>
                <a:gd name="connsiteX5" fmla="*/ 3047821 w 3047821"/>
                <a:gd name="connsiteY5" fmla="*/ 2168275 h 2168275"/>
                <a:gd name="connsiteX6" fmla="*/ 2681664 w 3047821"/>
                <a:gd name="connsiteY6" fmla="*/ 0 h 2168275"/>
                <a:gd name="connsiteX7" fmla="*/ 366157 w 3047821"/>
                <a:gd name="connsiteY7" fmla="*/ 0 h 2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821" h="2168275">
                  <a:moveTo>
                    <a:pt x="0" y="2168275"/>
                  </a:moveTo>
                  <a:lnTo>
                    <a:pt x="144957" y="2168275"/>
                  </a:lnTo>
                  <a:lnTo>
                    <a:pt x="484926" y="159358"/>
                  </a:lnTo>
                  <a:lnTo>
                    <a:pt x="2543098" y="159358"/>
                  </a:lnTo>
                  <a:lnTo>
                    <a:pt x="2883067" y="2168275"/>
                  </a:lnTo>
                  <a:lnTo>
                    <a:pt x="3047821" y="2168275"/>
                  </a:lnTo>
                  <a:lnTo>
                    <a:pt x="2681664" y="0"/>
                  </a:lnTo>
                  <a:lnTo>
                    <a:pt x="366157" y="0"/>
                  </a:ln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hteck 33">
              <a:extLst>
                <a:ext uri="{FF2B5EF4-FFF2-40B4-BE49-F238E27FC236}">
                  <a16:creationId xmlns:a16="http://schemas.microsoft.com/office/drawing/2014/main" id="{60424ED6-45F7-3772-D5CA-1C0D9C9EDF34}"/>
                </a:ext>
              </a:extLst>
            </p:cNvPr>
            <p:cNvSpPr>
              <a:spLocks noChangeAspect="1"/>
            </p:cNvSpPr>
            <p:nvPr/>
          </p:nvSpPr>
          <p:spPr>
            <a:xfrm>
              <a:off x="7465151" y="2272241"/>
              <a:ext cx="1386303" cy="12282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ihandform: Form 34">
              <a:extLst>
                <a:ext uri="{FF2B5EF4-FFF2-40B4-BE49-F238E27FC236}">
                  <a16:creationId xmlns:a16="http://schemas.microsoft.com/office/drawing/2014/main" id="{CAA5714D-A9F5-2EF8-7919-82A9794F5EB2}"/>
                </a:ext>
              </a:extLst>
            </p:cNvPr>
            <p:cNvSpPr>
              <a:spLocks noChangeAspect="1"/>
            </p:cNvSpPr>
            <p:nvPr/>
          </p:nvSpPr>
          <p:spPr>
            <a:xfrm>
              <a:off x="7146782" y="1647404"/>
              <a:ext cx="2023043" cy="2032095"/>
            </a:xfrm>
            <a:custGeom>
              <a:avLst/>
              <a:gdLst>
                <a:gd name="connsiteX0" fmla="*/ 4083968 w 4299968"/>
                <a:gd name="connsiteY0" fmla="*/ 973532 h 4319207"/>
                <a:gd name="connsiteX1" fmla="*/ 4299968 w 4299968"/>
                <a:gd name="connsiteY1" fmla="*/ 973532 h 4319207"/>
                <a:gd name="connsiteX2" fmla="*/ 4299968 w 4299968"/>
                <a:gd name="connsiteY2" fmla="*/ 2053532 h 4319207"/>
                <a:gd name="connsiteX3" fmla="*/ 4083968 w 4299968"/>
                <a:gd name="connsiteY3" fmla="*/ 2053532 h 4319207"/>
                <a:gd name="connsiteX4" fmla="*/ 4083968 w 4299968"/>
                <a:gd name="connsiteY4" fmla="*/ 1621532 h 4319207"/>
                <a:gd name="connsiteX5" fmla="*/ 3958818 w 4299968"/>
                <a:gd name="connsiteY5" fmla="*/ 1621532 h 4319207"/>
                <a:gd name="connsiteX6" fmla="*/ 3958818 w 4299968"/>
                <a:gd name="connsiteY6" fmla="*/ 1405532 h 4319207"/>
                <a:gd name="connsiteX7" fmla="*/ 4083968 w 4299968"/>
                <a:gd name="connsiteY7" fmla="*/ 1405532 h 4319207"/>
                <a:gd name="connsiteX8" fmla="*/ 0 w 4299968"/>
                <a:gd name="connsiteY8" fmla="*/ 973532 h 4319207"/>
                <a:gd name="connsiteX9" fmla="*/ 216000 w 4299968"/>
                <a:gd name="connsiteY9" fmla="*/ 973532 h 4319207"/>
                <a:gd name="connsiteX10" fmla="*/ 216000 w 4299968"/>
                <a:gd name="connsiteY10" fmla="*/ 1405532 h 4319207"/>
                <a:gd name="connsiteX11" fmla="*/ 357373 w 4299968"/>
                <a:gd name="connsiteY11" fmla="*/ 1405532 h 4319207"/>
                <a:gd name="connsiteX12" fmla="*/ 357373 w 4299968"/>
                <a:gd name="connsiteY12" fmla="*/ 1621532 h 4319207"/>
                <a:gd name="connsiteX13" fmla="*/ 216000 w 4299968"/>
                <a:gd name="connsiteY13" fmla="*/ 1621532 h 4319207"/>
                <a:gd name="connsiteX14" fmla="*/ 216000 w 4299968"/>
                <a:gd name="connsiteY14" fmla="*/ 2053532 h 4319207"/>
                <a:gd name="connsiteX15" fmla="*/ 0 w 4299968"/>
                <a:gd name="connsiteY15" fmla="*/ 2053532 h 4319207"/>
                <a:gd name="connsiteX16" fmla="*/ 949797 w 4299968"/>
                <a:gd name="connsiteY16" fmla="*/ 0 h 4319207"/>
                <a:gd name="connsiteX17" fmla="*/ 949797 w 4299968"/>
                <a:gd name="connsiteY17" fmla="*/ 3364484 h 4319207"/>
                <a:gd name="connsiteX18" fmla="*/ 1352421 w 4299968"/>
                <a:gd name="connsiteY18" fmla="*/ 3767108 h 4319207"/>
                <a:gd name="connsiteX19" fmla="*/ 2962869 w 4299968"/>
                <a:gd name="connsiteY19" fmla="*/ 3767108 h 4319207"/>
                <a:gd name="connsiteX20" fmla="*/ 3365493 w 4299968"/>
                <a:gd name="connsiteY20" fmla="*/ 3364484 h 4319207"/>
                <a:gd name="connsiteX21" fmla="*/ 3365493 w 4299968"/>
                <a:gd name="connsiteY21" fmla="*/ 0 h 4319207"/>
                <a:gd name="connsiteX22" fmla="*/ 3478556 w 4299968"/>
                <a:gd name="connsiteY22" fmla="*/ 11397 h 4319207"/>
                <a:gd name="connsiteX23" fmla="*/ 3957645 w 4299968"/>
                <a:gd name="connsiteY23" fmla="*/ 599219 h 4319207"/>
                <a:gd name="connsiteX24" fmla="*/ 3957645 w 4299968"/>
                <a:gd name="connsiteY24" fmla="*/ 3719195 h 4319207"/>
                <a:gd name="connsiteX25" fmla="*/ 3357633 w 4299968"/>
                <a:gd name="connsiteY25" fmla="*/ 4319207 h 4319207"/>
                <a:gd name="connsiteX26" fmla="*/ 957657 w 4299968"/>
                <a:gd name="connsiteY26" fmla="*/ 4319207 h 4319207"/>
                <a:gd name="connsiteX27" fmla="*/ 357645 w 4299968"/>
                <a:gd name="connsiteY27" fmla="*/ 3719195 h 4319207"/>
                <a:gd name="connsiteX28" fmla="*/ 357645 w 4299968"/>
                <a:gd name="connsiteY28" fmla="*/ 599219 h 4319207"/>
                <a:gd name="connsiteX29" fmla="*/ 836734 w 4299968"/>
                <a:gd name="connsiteY29" fmla="*/ 11397 h 43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9968" h="4319207">
                  <a:moveTo>
                    <a:pt x="4083968" y="973532"/>
                  </a:moveTo>
                  <a:lnTo>
                    <a:pt x="4299968" y="973532"/>
                  </a:lnTo>
                  <a:lnTo>
                    <a:pt x="4299968" y="2053532"/>
                  </a:lnTo>
                  <a:lnTo>
                    <a:pt x="4083968" y="2053532"/>
                  </a:lnTo>
                  <a:lnTo>
                    <a:pt x="4083968" y="1621532"/>
                  </a:lnTo>
                  <a:lnTo>
                    <a:pt x="3958818" y="1621532"/>
                  </a:lnTo>
                  <a:lnTo>
                    <a:pt x="3958818" y="1405532"/>
                  </a:lnTo>
                  <a:lnTo>
                    <a:pt x="4083968" y="1405532"/>
                  </a:lnTo>
                  <a:close/>
                  <a:moveTo>
                    <a:pt x="0" y="973532"/>
                  </a:moveTo>
                  <a:lnTo>
                    <a:pt x="216000" y="973532"/>
                  </a:lnTo>
                  <a:lnTo>
                    <a:pt x="216000" y="1405532"/>
                  </a:lnTo>
                  <a:lnTo>
                    <a:pt x="357373" y="1405532"/>
                  </a:lnTo>
                  <a:lnTo>
                    <a:pt x="357373" y="1621532"/>
                  </a:lnTo>
                  <a:lnTo>
                    <a:pt x="216000" y="1621532"/>
                  </a:lnTo>
                  <a:lnTo>
                    <a:pt x="216000" y="2053532"/>
                  </a:lnTo>
                  <a:lnTo>
                    <a:pt x="0" y="2053532"/>
                  </a:lnTo>
                  <a:close/>
                  <a:moveTo>
                    <a:pt x="949797" y="0"/>
                  </a:moveTo>
                  <a:lnTo>
                    <a:pt x="949797" y="3364484"/>
                  </a:lnTo>
                  <a:cubicBezTo>
                    <a:pt x="949797" y="3586847"/>
                    <a:pt x="1130058" y="3767108"/>
                    <a:pt x="1352421" y="3767108"/>
                  </a:cubicBezTo>
                  <a:lnTo>
                    <a:pt x="2962869" y="3767108"/>
                  </a:lnTo>
                  <a:cubicBezTo>
                    <a:pt x="3185232" y="3767108"/>
                    <a:pt x="3365493" y="3586847"/>
                    <a:pt x="3365493" y="3364484"/>
                  </a:cubicBezTo>
                  <a:lnTo>
                    <a:pt x="3365493" y="0"/>
                  </a:lnTo>
                  <a:lnTo>
                    <a:pt x="3478556" y="11397"/>
                  </a:lnTo>
                  <a:cubicBezTo>
                    <a:pt x="3751972" y="67346"/>
                    <a:pt x="3957645" y="309264"/>
                    <a:pt x="3957645" y="599219"/>
                  </a:cubicBezTo>
                  <a:lnTo>
                    <a:pt x="3957645" y="3719195"/>
                  </a:lnTo>
                  <a:cubicBezTo>
                    <a:pt x="3957645" y="4050572"/>
                    <a:pt x="3689010" y="4319207"/>
                    <a:pt x="3357633" y="4319207"/>
                  </a:cubicBezTo>
                  <a:lnTo>
                    <a:pt x="957657" y="4319207"/>
                  </a:lnTo>
                  <a:cubicBezTo>
                    <a:pt x="626280" y="4319207"/>
                    <a:pt x="357645" y="4050572"/>
                    <a:pt x="357645" y="3719195"/>
                  </a:cubicBezTo>
                  <a:lnTo>
                    <a:pt x="357645" y="599219"/>
                  </a:lnTo>
                  <a:cubicBezTo>
                    <a:pt x="357645" y="309264"/>
                    <a:pt x="563319" y="67346"/>
                    <a:pt x="836734" y="11397"/>
                  </a:cubicBez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ihandform: Form 35">
              <a:extLst>
                <a:ext uri="{FF2B5EF4-FFF2-40B4-BE49-F238E27FC236}">
                  <a16:creationId xmlns:a16="http://schemas.microsoft.com/office/drawing/2014/main" id="{CD8BCB34-C2D8-4EB7-EB5D-196C2C95EAB1}"/>
                </a:ext>
              </a:extLst>
            </p:cNvPr>
            <p:cNvSpPr/>
            <p:nvPr/>
          </p:nvSpPr>
          <p:spPr>
            <a:xfrm>
              <a:off x="6634696" y="966403"/>
              <a:ext cx="3060000" cy="764772"/>
            </a:xfrm>
            <a:custGeom>
              <a:avLst/>
              <a:gdLst>
                <a:gd name="connsiteX0" fmla="*/ 1482044 w 3222000"/>
                <a:gd name="connsiteY0" fmla="*/ 145 h 764772"/>
                <a:gd name="connsiteX1" fmla="*/ 1482044 w 3222000"/>
                <a:gd name="connsiteY1" fmla="*/ 118827 h 764772"/>
                <a:gd name="connsiteX2" fmla="*/ 1317325 w 3222000"/>
                <a:gd name="connsiteY2" fmla="*/ 126207 h 764772"/>
                <a:gd name="connsiteX3" fmla="*/ 153809 w 3222000"/>
                <a:gd name="connsiteY3" fmla="*/ 760649 h 764772"/>
                <a:gd name="connsiteX4" fmla="*/ 154744 w 3222000"/>
                <a:gd name="connsiteY4" fmla="*/ 764772 h 764772"/>
                <a:gd name="connsiteX5" fmla="*/ 0 w 3222000"/>
                <a:gd name="connsiteY5" fmla="*/ 764772 h 764772"/>
                <a:gd name="connsiteX6" fmla="*/ 1532 w 3222000"/>
                <a:gd name="connsiteY6" fmla="*/ 749065 h 764772"/>
                <a:gd name="connsiteX7" fmla="*/ 1455794 w 3222000"/>
                <a:gd name="connsiteY7" fmla="*/ 788 h 764772"/>
                <a:gd name="connsiteX8" fmla="*/ 1734044 w 3222000"/>
                <a:gd name="connsiteY8" fmla="*/ 0 h 764772"/>
                <a:gd name="connsiteX9" fmla="*/ 1766206 w 3222000"/>
                <a:gd name="connsiteY9" fmla="*/ 788 h 764772"/>
                <a:gd name="connsiteX10" fmla="*/ 3220469 w 3222000"/>
                <a:gd name="connsiteY10" fmla="*/ 749065 h 764772"/>
                <a:gd name="connsiteX11" fmla="*/ 3222000 w 3222000"/>
                <a:gd name="connsiteY11" fmla="*/ 764772 h 764772"/>
                <a:gd name="connsiteX12" fmla="*/ 3067256 w 3222000"/>
                <a:gd name="connsiteY12" fmla="*/ 764772 h 764772"/>
                <a:gd name="connsiteX13" fmla="*/ 3068192 w 3222000"/>
                <a:gd name="connsiteY13" fmla="*/ 760649 h 764772"/>
                <a:gd name="connsiteX14" fmla="*/ 1904675 w 3222000"/>
                <a:gd name="connsiteY14" fmla="*/ 126207 h 764772"/>
                <a:gd name="connsiteX15" fmla="*/ 1734044 w 3222000"/>
                <a:gd name="connsiteY15" fmla="*/ 118563 h 7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2000" h="764772">
                  <a:moveTo>
                    <a:pt x="1482044" y="145"/>
                  </a:moveTo>
                  <a:lnTo>
                    <a:pt x="1482044" y="118827"/>
                  </a:lnTo>
                  <a:lnTo>
                    <a:pt x="1317325" y="126207"/>
                  </a:lnTo>
                  <a:cubicBezTo>
                    <a:pt x="653307" y="186593"/>
                    <a:pt x="153809" y="447697"/>
                    <a:pt x="153809" y="760649"/>
                  </a:cubicBezTo>
                  <a:lnTo>
                    <a:pt x="154744" y="764772"/>
                  </a:lnTo>
                  <a:lnTo>
                    <a:pt x="0" y="764772"/>
                  </a:lnTo>
                  <a:lnTo>
                    <a:pt x="1532" y="749065"/>
                  </a:lnTo>
                  <a:cubicBezTo>
                    <a:pt x="79202" y="353034"/>
                    <a:pt x="689593" y="38552"/>
                    <a:pt x="1455794" y="788"/>
                  </a:cubicBezTo>
                  <a:close/>
                  <a:moveTo>
                    <a:pt x="1734044" y="0"/>
                  </a:moveTo>
                  <a:lnTo>
                    <a:pt x="1766206" y="788"/>
                  </a:lnTo>
                  <a:cubicBezTo>
                    <a:pt x="2532407" y="38552"/>
                    <a:pt x="3142798" y="353034"/>
                    <a:pt x="3220469" y="749065"/>
                  </a:cubicBezTo>
                  <a:lnTo>
                    <a:pt x="3222000" y="764772"/>
                  </a:lnTo>
                  <a:lnTo>
                    <a:pt x="3067256" y="764772"/>
                  </a:lnTo>
                  <a:lnTo>
                    <a:pt x="3068192" y="760649"/>
                  </a:lnTo>
                  <a:cubicBezTo>
                    <a:pt x="3068192" y="447697"/>
                    <a:pt x="2568693" y="186593"/>
                    <a:pt x="1904675" y="126207"/>
                  </a:cubicBezTo>
                  <a:lnTo>
                    <a:pt x="1734044" y="118563"/>
                  </a:ln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ihandform: Form 36">
              <a:extLst>
                <a:ext uri="{FF2B5EF4-FFF2-40B4-BE49-F238E27FC236}">
                  <a16:creationId xmlns:a16="http://schemas.microsoft.com/office/drawing/2014/main" id="{932BE07D-6B7F-9718-FAB1-15CB8655A643}"/>
                </a:ext>
              </a:extLst>
            </p:cNvPr>
            <p:cNvSpPr/>
            <p:nvPr/>
          </p:nvSpPr>
          <p:spPr>
            <a:xfrm>
              <a:off x="8059374" y="94942"/>
              <a:ext cx="181049" cy="2082507"/>
            </a:xfrm>
            <a:custGeom>
              <a:avLst/>
              <a:gdLst>
                <a:gd name="connsiteX0" fmla="*/ 111668 w 181049"/>
                <a:gd name="connsiteY0" fmla="*/ 0 h 2082507"/>
                <a:gd name="connsiteX1" fmla="*/ 120443 w 181049"/>
                <a:gd name="connsiteY1" fmla="*/ 0 h 2082507"/>
                <a:gd name="connsiteX2" fmla="*/ 181049 w 181049"/>
                <a:gd name="connsiteY2" fmla="*/ 60606 h 2082507"/>
                <a:gd name="connsiteX3" fmla="*/ 181049 w 181049"/>
                <a:gd name="connsiteY3" fmla="*/ 2021901 h 2082507"/>
                <a:gd name="connsiteX4" fmla="*/ 120443 w 181049"/>
                <a:gd name="connsiteY4" fmla="*/ 2082507 h 2082507"/>
                <a:gd name="connsiteX5" fmla="*/ 111668 w 181049"/>
                <a:gd name="connsiteY5" fmla="*/ 2082507 h 2082507"/>
                <a:gd name="connsiteX6" fmla="*/ 60606 w 181049"/>
                <a:gd name="connsiteY6" fmla="*/ 0 h 2082507"/>
                <a:gd name="connsiteX7" fmla="*/ 75668 w 181049"/>
                <a:gd name="connsiteY7" fmla="*/ 0 h 2082507"/>
                <a:gd name="connsiteX8" fmla="*/ 75668 w 181049"/>
                <a:gd name="connsiteY8" fmla="*/ 2082507 h 2082507"/>
                <a:gd name="connsiteX9" fmla="*/ 60606 w 181049"/>
                <a:gd name="connsiteY9" fmla="*/ 2082507 h 2082507"/>
                <a:gd name="connsiteX10" fmla="*/ 0 w 181049"/>
                <a:gd name="connsiteY10" fmla="*/ 2021901 h 2082507"/>
                <a:gd name="connsiteX11" fmla="*/ 0 w 181049"/>
                <a:gd name="connsiteY11" fmla="*/ 60606 h 2082507"/>
                <a:gd name="connsiteX12" fmla="*/ 60606 w 181049"/>
                <a:gd name="connsiteY12" fmla="*/ 0 h 208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49" h="2082507">
                  <a:moveTo>
                    <a:pt x="111668" y="0"/>
                  </a:moveTo>
                  <a:lnTo>
                    <a:pt x="120443" y="0"/>
                  </a:lnTo>
                  <a:cubicBezTo>
                    <a:pt x="153915" y="0"/>
                    <a:pt x="181049" y="27134"/>
                    <a:pt x="181049" y="60606"/>
                  </a:cubicBezTo>
                  <a:lnTo>
                    <a:pt x="181049" y="2021901"/>
                  </a:lnTo>
                  <a:cubicBezTo>
                    <a:pt x="181049" y="2055373"/>
                    <a:pt x="153915" y="2082507"/>
                    <a:pt x="120443" y="2082507"/>
                  </a:cubicBezTo>
                  <a:lnTo>
                    <a:pt x="111668" y="2082507"/>
                  </a:lnTo>
                  <a:close/>
                  <a:moveTo>
                    <a:pt x="60606" y="0"/>
                  </a:moveTo>
                  <a:lnTo>
                    <a:pt x="75668" y="0"/>
                  </a:lnTo>
                  <a:lnTo>
                    <a:pt x="75668" y="2082507"/>
                  </a:lnTo>
                  <a:lnTo>
                    <a:pt x="60606" y="2082507"/>
                  </a:lnTo>
                  <a:cubicBezTo>
                    <a:pt x="27134" y="2082507"/>
                    <a:pt x="0" y="2055373"/>
                    <a:pt x="0" y="2021901"/>
                  </a:cubicBezTo>
                  <a:lnTo>
                    <a:pt x="0" y="60606"/>
                  </a:lnTo>
                  <a:cubicBezTo>
                    <a:pt x="0" y="27134"/>
                    <a:pt x="27134" y="0"/>
                    <a:pt x="60606" y="0"/>
                  </a:cubicBezTo>
                  <a:close/>
                </a:path>
              </a:pathLst>
            </a:custGeom>
            <a:solidFill>
              <a:srgbClr val="1C202B"/>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Rechteck 37">
            <a:extLst>
              <a:ext uri="{FF2B5EF4-FFF2-40B4-BE49-F238E27FC236}">
                <a16:creationId xmlns:a16="http://schemas.microsoft.com/office/drawing/2014/main" id="{50536A30-4747-8AEA-DA60-52EE78439DCE}"/>
              </a:ext>
            </a:extLst>
          </p:cNvPr>
          <p:cNvSpPr/>
          <p:nvPr/>
        </p:nvSpPr>
        <p:spPr>
          <a:xfrm>
            <a:off x="4892806" y="3338314"/>
            <a:ext cx="481302" cy="27186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AT" sz="1200" b="0" i="0" u="none" strike="noStrike" kern="1200" cap="all" spc="0" normalizeH="0" baseline="0" noProof="0" dirty="0">
                <a:ln>
                  <a:noFill/>
                </a:ln>
                <a:solidFill>
                  <a:prstClr val="black"/>
                </a:solidFill>
                <a:effectLst/>
                <a:uLnTx/>
                <a:uFillTx/>
                <a:latin typeface="D-DIN Condensed" panose="020B0506030202030204" pitchFamily="34" charset="0"/>
                <a:ea typeface="+mn-ea"/>
                <a:cs typeface="Times New Roman" panose="02020603050405020304" pitchFamily="18" charset="0"/>
              </a:rPr>
              <a:t>lf</a:t>
            </a:r>
          </a:p>
        </p:txBody>
      </p:sp>
      <p:sp>
        <p:nvSpPr>
          <p:cNvPr id="39" name="Rechteck 38">
            <a:extLst>
              <a:ext uri="{FF2B5EF4-FFF2-40B4-BE49-F238E27FC236}">
                <a16:creationId xmlns:a16="http://schemas.microsoft.com/office/drawing/2014/main" id="{E2F56CED-75C0-91C9-6C6E-24CB50BB9FC2}"/>
              </a:ext>
            </a:extLst>
          </p:cNvPr>
          <p:cNvSpPr/>
          <p:nvPr/>
        </p:nvSpPr>
        <p:spPr>
          <a:xfrm>
            <a:off x="6275257" y="3261878"/>
            <a:ext cx="1198598" cy="271869"/>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AT" sz="1200" b="0" i="0" u="none" strike="noStrike" kern="1200" cap="all" spc="0" normalizeH="0" baseline="0" noProof="0" dirty="0">
                <a:ln>
                  <a:noFill/>
                </a:ln>
                <a:solidFill>
                  <a:prstClr val="black"/>
                </a:solidFill>
                <a:effectLst/>
                <a:uLnTx/>
                <a:uFillTx/>
                <a:latin typeface="D-DIN Condensed" panose="020B0506030202030204" pitchFamily="34" charset="0"/>
                <a:ea typeface="+mn-ea"/>
                <a:cs typeface="Times New Roman" panose="02020603050405020304" pitchFamily="18" charset="0"/>
              </a:rPr>
              <a:t>Vd / </a:t>
            </a:r>
            <a:r>
              <a:rPr kumimoji="0" lang="de-AT" sz="1200" b="0" i="0" u="none" strike="noStrike" kern="1200" cap="all" spc="0" normalizeH="0" baseline="0" noProof="0" dirty="0" err="1">
                <a:ln>
                  <a:noFill/>
                </a:ln>
                <a:solidFill>
                  <a:prstClr val="black"/>
                </a:solidFill>
                <a:effectLst/>
                <a:uLnTx/>
                <a:uFillTx/>
                <a:latin typeface="D-DIN Condensed" panose="020B0506030202030204" pitchFamily="34" charset="0"/>
                <a:ea typeface="+mn-ea"/>
                <a:cs typeface="Times New Roman" panose="02020603050405020304" pitchFamily="18" charset="0"/>
              </a:rPr>
              <a:t>vod</a:t>
            </a:r>
            <a:r>
              <a:rPr kumimoji="0" lang="de-AT" sz="1200" b="0" i="0" u="none" strike="noStrike" kern="1200" cap="all" spc="0" normalizeH="0" baseline="0" noProof="0" dirty="0">
                <a:ln>
                  <a:noFill/>
                </a:ln>
                <a:solidFill>
                  <a:prstClr val="black"/>
                </a:solidFill>
                <a:effectLst/>
                <a:uLnTx/>
                <a:uFillTx/>
                <a:latin typeface="D-DIN Condensed" panose="020B0506030202030204" pitchFamily="34" charset="0"/>
                <a:ea typeface="+mn-ea"/>
                <a:cs typeface="Times New Roman" panose="02020603050405020304" pitchFamily="18" charset="0"/>
              </a:rPr>
              <a:t> Tank</a:t>
            </a:r>
          </a:p>
        </p:txBody>
      </p:sp>
      <p:grpSp>
        <p:nvGrpSpPr>
          <p:cNvPr id="40" name="Gruppieren 39">
            <a:extLst>
              <a:ext uri="{FF2B5EF4-FFF2-40B4-BE49-F238E27FC236}">
                <a16:creationId xmlns:a16="http://schemas.microsoft.com/office/drawing/2014/main" id="{8F5F3B40-4A1E-8A9F-32DB-F6BE2B33C29C}"/>
              </a:ext>
            </a:extLst>
          </p:cNvPr>
          <p:cNvGrpSpPr>
            <a:grpSpLocks noChangeAspect="1"/>
          </p:cNvGrpSpPr>
          <p:nvPr/>
        </p:nvGrpSpPr>
        <p:grpSpPr>
          <a:xfrm>
            <a:off x="8469102" y="2717990"/>
            <a:ext cx="567783" cy="1033046"/>
            <a:chOff x="4019037" y="3241272"/>
            <a:chExt cx="2169538" cy="3365191"/>
          </a:xfrm>
        </p:grpSpPr>
        <p:sp>
          <p:nvSpPr>
            <p:cNvPr id="41" name="Trapezoid 40">
              <a:extLst>
                <a:ext uri="{FF2B5EF4-FFF2-40B4-BE49-F238E27FC236}">
                  <a16:creationId xmlns:a16="http://schemas.microsoft.com/office/drawing/2014/main" id="{F5D5CD1B-49AF-CB4E-7530-91ACD9C54E3E}"/>
                </a:ext>
              </a:extLst>
            </p:cNvPr>
            <p:cNvSpPr/>
            <p:nvPr/>
          </p:nvSpPr>
          <p:spPr>
            <a:xfrm flipV="1">
              <a:off x="5151053" y="5658466"/>
              <a:ext cx="467975" cy="698497"/>
            </a:xfrm>
            <a:prstGeom prst="trapezoid">
              <a:avLst>
                <a:gd name="adj" fmla="val 139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rapezoid 41">
              <a:extLst>
                <a:ext uri="{FF2B5EF4-FFF2-40B4-BE49-F238E27FC236}">
                  <a16:creationId xmlns:a16="http://schemas.microsoft.com/office/drawing/2014/main" id="{DB20E50E-9004-441B-772E-E2379C6E58C7}"/>
                </a:ext>
              </a:extLst>
            </p:cNvPr>
            <p:cNvSpPr/>
            <p:nvPr/>
          </p:nvSpPr>
          <p:spPr>
            <a:xfrm flipV="1">
              <a:off x="4161725" y="5665479"/>
              <a:ext cx="467975" cy="698497"/>
            </a:xfrm>
            <a:prstGeom prst="trapezoid">
              <a:avLst>
                <a:gd name="adj" fmla="val 139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hteck 42">
              <a:extLst>
                <a:ext uri="{FF2B5EF4-FFF2-40B4-BE49-F238E27FC236}">
                  <a16:creationId xmlns:a16="http://schemas.microsoft.com/office/drawing/2014/main" id="{DCA50646-FE22-EDA1-BA20-0731B96DC15B}"/>
                </a:ext>
              </a:extLst>
            </p:cNvPr>
            <p:cNvSpPr>
              <a:spLocks noChangeAspect="1"/>
            </p:cNvSpPr>
            <p:nvPr/>
          </p:nvSpPr>
          <p:spPr>
            <a:xfrm>
              <a:off x="4505829" y="3904475"/>
              <a:ext cx="1386305" cy="12282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ihandform: Form 43">
              <a:extLst>
                <a:ext uri="{FF2B5EF4-FFF2-40B4-BE49-F238E27FC236}">
                  <a16:creationId xmlns:a16="http://schemas.microsoft.com/office/drawing/2014/main" id="{A10BC506-83B8-8C2C-EA34-5316525DAB85}"/>
                </a:ext>
              </a:extLst>
            </p:cNvPr>
            <p:cNvSpPr>
              <a:spLocks noChangeAspect="1"/>
            </p:cNvSpPr>
            <p:nvPr/>
          </p:nvSpPr>
          <p:spPr>
            <a:xfrm>
              <a:off x="4165532" y="3241272"/>
              <a:ext cx="2023043" cy="2032095"/>
            </a:xfrm>
            <a:custGeom>
              <a:avLst/>
              <a:gdLst>
                <a:gd name="connsiteX0" fmla="*/ 4083968 w 4299968"/>
                <a:gd name="connsiteY0" fmla="*/ 973532 h 4319207"/>
                <a:gd name="connsiteX1" fmla="*/ 4299968 w 4299968"/>
                <a:gd name="connsiteY1" fmla="*/ 973532 h 4319207"/>
                <a:gd name="connsiteX2" fmla="*/ 4299968 w 4299968"/>
                <a:gd name="connsiteY2" fmla="*/ 2053532 h 4319207"/>
                <a:gd name="connsiteX3" fmla="*/ 4083968 w 4299968"/>
                <a:gd name="connsiteY3" fmla="*/ 2053532 h 4319207"/>
                <a:gd name="connsiteX4" fmla="*/ 4083968 w 4299968"/>
                <a:gd name="connsiteY4" fmla="*/ 1621532 h 4319207"/>
                <a:gd name="connsiteX5" fmla="*/ 3958818 w 4299968"/>
                <a:gd name="connsiteY5" fmla="*/ 1621532 h 4319207"/>
                <a:gd name="connsiteX6" fmla="*/ 3958818 w 4299968"/>
                <a:gd name="connsiteY6" fmla="*/ 1405532 h 4319207"/>
                <a:gd name="connsiteX7" fmla="*/ 4083968 w 4299968"/>
                <a:gd name="connsiteY7" fmla="*/ 1405532 h 4319207"/>
                <a:gd name="connsiteX8" fmla="*/ 0 w 4299968"/>
                <a:gd name="connsiteY8" fmla="*/ 973532 h 4319207"/>
                <a:gd name="connsiteX9" fmla="*/ 216000 w 4299968"/>
                <a:gd name="connsiteY9" fmla="*/ 973532 h 4319207"/>
                <a:gd name="connsiteX10" fmla="*/ 216000 w 4299968"/>
                <a:gd name="connsiteY10" fmla="*/ 1405532 h 4319207"/>
                <a:gd name="connsiteX11" fmla="*/ 357373 w 4299968"/>
                <a:gd name="connsiteY11" fmla="*/ 1405532 h 4319207"/>
                <a:gd name="connsiteX12" fmla="*/ 357373 w 4299968"/>
                <a:gd name="connsiteY12" fmla="*/ 1621532 h 4319207"/>
                <a:gd name="connsiteX13" fmla="*/ 216000 w 4299968"/>
                <a:gd name="connsiteY13" fmla="*/ 1621532 h 4319207"/>
                <a:gd name="connsiteX14" fmla="*/ 216000 w 4299968"/>
                <a:gd name="connsiteY14" fmla="*/ 2053532 h 4319207"/>
                <a:gd name="connsiteX15" fmla="*/ 0 w 4299968"/>
                <a:gd name="connsiteY15" fmla="*/ 2053532 h 4319207"/>
                <a:gd name="connsiteX16" fmla="*/ 949797 w 4299968"/>
                <a:gd name="connsiteY16" fmla="*/ 0 h 4319207"/>
                <a:gd name="connsiteX17" fmla="*/ 949797 w 4299968"/>
                <a:gd name="connsiteY17" fmla="*/ 3364484 h 4319207"/>
                <a:gd name="connsiteX18" fmla="*/ 1352421 w 4299968"/>
                <a:gd name="connsiteY18" fmla="*/ 3767108 h 4319207"/>
                <a:gd name="connsiteX19" fmla="*/ 2962869 w 4299968"/>
                <a:gd name="connsiteY19" fmla="*/ 3767108 h 4319207"/>
                <a:gd name="connsiteX20" fmla="*/ 3365493 w 4299968"/>
                <a:gd name="connsiteY20" fmla="*/ 3364484 h 4319207"/>
                <a:gd name="connsiteX21" fmla="*/ 3365493 w 4299968"/>
                <a:gd name="connsiteY21" fmla="*/ 0 h 4319207"/>
                <a:gd name="connsiteX22" fmla="*/ 3478556 w 4299968"/>
                <a:gd name="connsiteY22" fmla="*/ 11397 h 4319207"/>
                <a:gd name="connsiteX23" fmla="*/ 3957645 w 4299968"/>
                <a:gd name="connsiteY23" fmla="*/ 599219 h 4319207"/>
                <a:gd name="connsiteX24" fmla="*/ 3957645 w 4299968"/>
                <a:gd name="connsiteY24" fmla="*/ 3719195 h 4319207"/>
                <a:gd name="connsiteX25" fmla="*/ 3357633 w 4299968"/>
                <a:gd name="connsiteY25" fmla="*/ 4319207 h 4319207"/>
                <a:gd name="connsiteX26" fmla="*/ 957657 w 4299968"/>
                <a:gd name="connsiteY26" fmla="*/ 4319207 h 4319207"/>
                <a:gd name="connsiteX27" fmla="*/ 357645 w 4299968"/>
                <a:gd name="connsiteY27" fmla="*/ 3719195 h 4319207"/>
                <a:gd name="connsiteX28" fmla="*/ 357645 w 4299968"/>
                <a:gd name="connsiteY28" fmla="*/ 599219 h 4319207"/>
                <a:gd name="connsiteX29" fmla="*/ 836734 w 4299968"/>
                <a:gd name="connsiteY29" fmla="*/ 11397 h 43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9968" h="4319207">
                  <a:moveTo>
                    <a:pt x="4083968" y="973532"/>
                  </a:moveTo>
                  <a:lnTo>
                    <a:pt x="4299968" y="973532"/>
                  </a:lnTo>
                  <a:lnTo>
                    <a:pt x="4299968" y="2053532"/>
                  </a:lnTo>
                  <a:lnTo>
                    <a:pt x="4083968" y="2053532"/>
                  </a:lnTo>
                  <a:lnTo>
                    <a:pt x="4083968" y="1621532"/>
                  </a:lnTo>
                  <a:lnTo>
                    <a:pt x="3958818" y="1621532"/>
                  </a:lnTo>
                  <a:lnTo>
                    <a:pt x="3958818" y="1405532"/>
                  </a:lnTo>
                  <a:lnTo>
                    <a:pt x="4083968" y="1405532"/>
                  </a:lnTo>
                  <a:close/>
                  <a:moveTo>
                    <a:pt x="0" y="973532"/>
                  </a:moveTo>
                  <a:lnTo>
                    <a:pt x="216000" y="973532"/>
                  </a:lnTo>
                  <a:lnTo>
                    <a:pt x="216000" y="1405532"/>
                  </a:lnTo>
                  <a:lnTo>
                    <a:pt x="357373" y="1405532"/>
                  </a:lnTo>
                  <a:lnTo>
                    <a:pt x="357373" y="1621532"/>
                  </a:lnTo>
                  <a:lnTo>
                    <a:pt x="216000" y="1621532"/>
                  </a:lnTo>
                  <a:lnTo>
                    <a:pt x="216000" y="2053532"/>
                  </a:lnTo>
                  <a:lnTo>
                    <a:pt x="0" y="2053532"/>
                  </a:lnTo>
                  <a:close/>
                  <a:moveTo>
                    <a:pt x="949797" y="0"/>
                  </a:moveTo>
                  <a:lnTo>
                    <a:pt x="949797" y="3364484"/>
                  </a:lnTo>
                  <a:cubicBezTo>
                    <a:pt x="949797" y="3586847"/>
                    <a:pt x="1130058" y="3767108"/>
                    <a:pt x="1352421" y="3767108"/>
                  </a:cubicBezTo>
                  <a:lnTo>
                    <a:pt x="2962869" y="3767108"/>
                  </a:lnTo>
                  <a:cubicBezTo>
                    <a:pt x="3185232" y="3767108"/>
                    <a:pt x="3365493" y="3586847"/>
                    <a:pt x="3365493" y="3364484"/>
                  </a:cubicBezTo>
                  <a:lnTo>
                    <a:pt x="3365493" y="0"/>
                  </a:lnTo>
                  <a:lnTo>
                    <a:pt x="3478556" y="11397"/>
                  </a:lnTo>
                  <a:cubicBezTo>
                    <a:pt x="3751972" y="67346"/>
                    <a:pt x="3957645" y="309264"/>
                    <a:pt x="3957645" y="599219"/>
                  </a:cubicBezTo>
                  <a:lnTo>
                    <a:pt x="3957645" y="3719195"/>
                  </a:lnTo>
                  <a:cubicBezTo>
                    <a:pt x="3957645" y="4050572"/>
                    <a:pt x="3689010" y="4319207"/>
                    <a:pt x="3357633" y="4319207"/>
                  </a:cubicBezTo>
                  <a:lnTo>
                    <a:pt x="957657" y="4319207"/>
                  </a:lnTo>
                  <a:cubicBezTo>
                    <a:pt x="626280" y="4319207"/>
                    <a:pt x="357645" y="4050572"/>
                    <a:pt x="357645" y="3719195"/>
                  </a:cubicBezTo>
                  <a:lnTo>
                    <a:pt x="357645" y="599219"/>
                  </a:lnTo>
                  <a:cubicBezTo>
                    <a:pt x="357645" y="309264"/>
                    <a:pt x="563319" y="67346"/>
                    <a:pt x="836734" y="11397"/>
                  </a:cubicBez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hteck: abgerundete Ecken 44">
              <a:extLst>
                <a:ext uri="{FF2B5EF4-FFF2-40B4-BE49-F238E27FC236}">
                  <a16:creationId xmlns:a16="http://schemas.microsoft.com/office/drawing/2014/main" id="{F344C96B-2092-A9F7-C586-37962F980BC2}"/>
                </a:ext>
              </a:extLst>
            </p:cNvPr>
            <p:cNvSpPr/>
            <p:nvPr/>
          </p:nvSpPr>
          <p:spPr>
            <a:xfrm>
              <a:off x="4019037" y="6325613"/>
              <a:ext cx="1748869" cy="280850"/>
            </a:xfrm>
            <a:prstGeom prst="round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hteck: abgerundete Ecken 45">
              <a:extLst>
                <a:ext uri="{FF2B5EF4-FFF2-40B4-BE49-F238E27FC236}">
                  <a16:creationId xmlns:a16="http://schemas.microsoft.com/office/drawing/2014/main" id="{500CC9ED-0952-B5E3-395C-AD3AD497CEC1}"/>
                </a:ext>
              </a:extLst>
            </p:cNvPr>
            <p:cNvSpPr/>
            <p:nvPr/>
          </p:nvSpPr>
          <p:spPr>
            <a:xfrm>
              <a:off x="4784766" y="5496105"/>
              <a:ext cx="217409" cy="1061585"/>
            </a:xfrm>
            <a:prstGeom prst="roundRect">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ihandform: Form 46">
              <a:extLst>
                <a:ext uri="{FF2B5EF4-FFF2-40B4-BE49-F238E27FC236}">
                  <a16:creationId xmlns:a16="http://schemas.microsoft.com/office/drawing/2014/main" id="{0DEB4542-D2D8-6BA2-A093-6292479EA412}"/>
                </a:ext>
              </a:extLst>
            </p:cNvPr>
            <p:cNvSpPr/>
            <p:nvPr/>
          </p:nvSpPr>
          <p:spPr>
            <a:xfrm flipV="1">
              <a:off x="5084785" y="5504086"/>
              <a:ext cx="600509" cy="829508"/>
            </a:xfrm>
            <a:custGeom>
              <a:avLst/>
              <a:gdLst>
                <a:gd name="connsiteX0" fmla="*/ 512334 w 600509"/>
                <a:gd name="connsiteY0" fmla="*/ 829508 h 829508"/>
                <a:gd name="connsiteX1" fmla="*/ 600509 w 600509"/>
                <a:gd name="connsiteY1" fmla="*/ 829508 h 829508"/>
                <a:gd name="connsiteX2" fmla="*/ 526586 w 600509"/>
                <a:gd name="connsiteY2" fmla="*/ 0 h 829508"/>
                <a:gd name="connsiteX3" fmla="*/ 436212 w 600509"/>
                <a:gd name="connsiteY3" fmla="*/ 0 h 829508"/>
                <a:gd name="connsiteX4" fmla="*/ 0 w 600509"/>
                <a:gd name="connsiteY4" fmla="*/ 829508 h 829508"/>
                <a:gd name="connsiteX5" fmla="*/ 100519 w 600509"/>
                <a:gd name="connsiteY5" fmla="*/ 829508 h 829508"/>
                <a:gd name="connsiteX6" fmla="*/ 176641 w 600509"/>
                <a:gd name="connsiteY6" fmla="*/ 0 h 829508"/>
                <a:gd name="connsiteX7" fmla="*/ 73923 w 600509"/>
                <a:gd name="connsiteY7" fmla="*/ 0 h 8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509" h="829508">
                  <a:moveTo>
                    <a:pt x="512334" y="829508"/>
                  </a:moveTo>
                  <a:lnTo>
                    <a:pt x="600509" y="829508"/>
                  </a:lnTo>
                  <a:lnTo>
                    <a:pt x="526586" y="0"/>
                  </a:lnTo>
                  <a:lnTo>
                    <a:pt x="436212" y="0"/>
                  </a:lnTo>
                  <a:close/>
                  <a:moveTo>
                    <a:pt x="0" y="829508"/>
                  </a:moveTo>
                  <a:lnTo>
                    <a:pt x="100519" y="829508"/>
                  </a:lnTo>
                  <a:lnTo>
                    <a:pt x="176641" y="0"/>
                  </a:lnTo>
                  <a:lnTo>
                    <a:pt x="73923" y="0"/>
                  </a:ln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ihandform: Form 47">
              <a:extLst>
                <a:ext uri="{FF2B5EF4-FFF2-40B4-BE49-F238E27FC236}">
                  <a16:creationId xmlns:a16="http://schemas.microsoft.com/office/drawing/2014/main" id="{4B56970F-582F-4D63-3342-B8EF7070179F}"/>
                </a:ext>
              </a:extLst>
            </p:cNvPr>
            <p:cNvSpPr/>
            <p:nvPr/>
          </p:nvSpPr>
          <p:spPr>
            <a:xfrm flipV="1">
              <a:off x="4101647" y="5517687"/>
              <a:ext cx="600509" cy="829508"/>
            </a:xfrm>
            <a:custGeom>
              <a:avLst/>
              <a:gdLst>
                <a:gd name="connsiteX0" fmla="*/ 512334 w 600509"/>
                <a:gd name="connsiteY0" fmla="*/ 829508 h 829508"/>
                <a:gd name="connsiteX1" fmla="*/ 600509 w 600509"/>
                <a:gd name="connsiteY1" fmla="*/ 829508 h 829508"/>
                <a:gd name="connsiteX2" fmla="*/ 526586 w 600509"/>
                <a:gd name="connsiteY2" fmla="*/ 0 h 829508"/>
                <a:gd name="connsiteX3" fmla="*/ 436212 w 600509"/>
                <a:gd name="connsiteY3" fmla="*/ 0 h 829508"/>
                <a:gd name="connsiteX4" fmla="*/ 0 w 600509"/>
                <a:gd name="connsiteY4" fmla="*/ 829508 h 829508"/>
                <a:gd name="connsiteX5" fmla="*/ 100519 w 600509"/>
                <a:gd name="connsiteY5" fmla="*/ 829508 h 829508"/>
                <a:gd name="connsiteX6" fmla="*/ 176641 w 600509"/>
                <a:gd name="connsiteY6" fmla="*/ 0 h 829508"/>
                <a:gd name="connsiteX7" fmla="*/ 73923 w 600509"/>
                <a:gd name="connsiteY7" fmla="*/ 0 h 8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509" h="829508">
                  <a:moveTo>
                    <a:pt x="512334" y="829508"/>
                  </a:moveTo>
                  <a:lnTo>
                    <a:pt x="600509" y="829508"/>
                  </a:lnTo>
                  <a:lnTo>
                    <a:pt x="526586" y="0"/>
                  </a:lnTo>
                  <a:lnTo>
                    <a:pt x="436212" y="0"/>
                  </a:lnTo>
                  <a:close/>
                  <a:moveTo>
                    <a:pt x="0" y="829508"/>
                  </a:moveTo>
                  <a:lnTo>
                    <a:pt x="100519" y="829508"/>
                  </a:lnTo>
                  <a:lnTo>
                    <a:pt x="176641" y="0"/>
                  </a:lnTo>
                  <a:lnTo>
                    <a:pt x="73923" y="0"/>
                  </a:ln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hteck: abgerundete Ecken 48">
              <a:extLst>
                <a:ext uri="{FF2B5EF4-FFF2-40B4-BE49-F238E27FC236}">
                  <a16:creationId xmlns:a16="http://schemas.microsoft.com/office/drawing/2014/main" id="{DD6A72B6-B7FE-E52B-A05B-77686EEBD7C3}"/>
                </a:ext>
              </a:extLst>
            </p:cNvPr>
            <p:cNvSpPr/>
            <p:nvPr/>
          </p:nvSpPr>
          <p:spPr>
            <a:xfrm>
              <a:off x="4832449" y="4947442"/>
              <a:ext cx="107999" cy="5513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feld 49">
            <a:extLst>
              <a:ext uri="{FF2B5EF4-FFF2-40B4-BE49-F238E27FC236}">
                <a16:creationId xmlns:a16="http://schemas.microsoft.com/office/drawing/2014/main" id="{58B68877-E4E5-DF8F-FDF7-597B8FDB7D64}"/>
              </a:ext>
            </a:extLst>
          </p:cNvPr>
          <p:cNvSpPr txBox="1"/>
          <p:nvPr/>
        </p:nvSpPr>
        <p:spPr>
          <a:xfrm>
            <a:off x="7786835" y="2402243"/>
            <a:ext cx="19220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all" spc="0" normalizeH="0" baseline="0" noProof="0" dirty="0">
                <a:ln>
                  <a:noFill/>
                </a:ln>
                <a:solidFill>
                  <a:prstClr val="black"/>
                </a:solidFill>
                <a:effectLst/>
                <a:uLnTx/>
                <a:uFillTx/>
                <a:latin typeface="D-DIN Condensed" panose="020B0506030202030204" pitchFamily="34" charset="0"/>
                <a:ea typeface="+mn-ea"/>
                <a:cs typeface="+mn-cs"/>
              </a:rPr>
              <a:t>Ingot Casting</a:t>
            </a:r>
          </a:p>
        </p:txBody>
      </p:sp>
      <p:cxnSp>
        <p:nvCxnSpPr>
          <p:cNvPr id="51" name="Gerader Verbinder 50">
            <a:extLst>
              <a:ext uri="{FF2B5EF4-FFF2-40B4-BE49-F238E27FC236}">
                <a16:creationId xmlns:a16="http://schemas.microsoft.com/office/drawing/2014/main" id="{37AF75E6-9752-22A4-FC99-953766E21C89}"/>
              </a:ext>
            </a:extLst>
          </p:cNvPr>
          <p:cNvCxnSpPr>
            <a:cxnSpLocks/>
          </p:cNvCxnSpPr>
          <p:nvPr/>
        </p:nvCxnSpPr>
        <p:spPr>
          <a:xfrm rot="5400000">
            <a:off x="4447680" y="4107177"/>
            <a:ext cx="0" cy="36605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83727FC2-FD73-2D7A-9AAF-6D6BE28B4082}"/>
              </a:ext>
            </a:extLst>
          </p:cNvPr>
          <p:cNvCxnSpPr>
            <a:cxnSpLocks/>
          </p:cNvCxnSpPr>
          <p:nvPr/>
        </p:nvCxnSpPr>
        <p:spPr>
          <a:xfrm rot="5400000">
            <a:off x="5922531" y="4087658"/>
            <a:ext cx="0" cy="36605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FAB8E93D-333E-1469-CA23-E8326383E3AF}"/>
              </a:ext>
            </a:extLst>
          </p:cNvPr>
          <p:cNvCxnSpPr>
            <a:cxnSpLocks/>
          </p:cNvCxnSpPr>
          <p:nvPr/>
        </p:nvCxnSpPr>
        <p:spPr>
          <a:xfrm>
            <a:off x="7946240" y="3357298"/>
            <a:ext cx="0" cy="915125"/>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9B13A67A-CC33-3ED2-58C0-898990DB0289}"/>
              </a:ext>
            </a:extLst>
          </p:cNvPr>
          <p:cNvCxnSpPr>
            <a:cxnSpLocks/>
          </p:cNvCxnSpPr>
          <p:nvPr/>
        </p:nvCxnSpPr>
        <p:spPr>
          <a:xfrm rot="5400000">
            <a:off x="7763215" y="4092769"/>
            <a:ext cx="0" cy="36605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FFE519DB-AB0D-B885-D9D5-F290337B00A4}"/>
              </a:ext>
            </a:extLst>
          </p:cNvPr>
          <p:cNvCxnSpPr>
            <a:cxnSpLocks/>
          </p:cNvCxnSpPr>
          <p:nvPr/>
        </p:nvCxnSpPr>
        <p:spPr>
          <a:xfrm rot="5400000">
            <a:off x="8129265" y="3174273"/>
            <a:ext cx="0" cy="36605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7A2EC457-C606-446A-5EFA-5918C81F7490}"/>
              </a:ext>
            </a:extLst>
          </p:cNvPr>
          <p:cNvCxnSpPr>
            <a:cxnSpLocks/>
          </p:cNvCxnSpPr>
          <p:nvPr/>
        </p:nvCxnSpPr>
        <p:spPr>
          <a:xfrm>
            <a:off x="7946240" y="4271810"/>
            <a:ext cx="0" cy="915125"/>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73A3B28A-A93B-D446-B8A6-ECB29C5B78BC}"/>
              </a:ext>
            </a:extLst>
          </p:cNvPr>
          <p:cNvCxnSpPr>
            <a:cxnSpLocks/>
          </p:cNvCxnSpPr>
          <p:nvPr/>
        </p:nvCxnSpPr>
        <p:spPr>
          <a:xfrm rot="5400000">
            <a:off x="8129265" y="5003909"/>
            <a:ext cx="0" cy="36605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58" name="Rechteck 57">
            <a:extLst>
              <a:ext uri="{FF2B5EF4-FFF2-40B4-BE49-F238E27FC236}">
                <a16:creationId xmlns:a16="http://schemas.microsoft.com/office/drawing/2014/main" id="{CC0D4A41-7B84-DC5C-B19B-7F94C46180F1}"/>
              </a:ext>
            </a:extLst>
          </p:cNvPr>
          <p:cNvSpPr>
            <a:spLocks noChangeAspect="1"/>
          </p:cNvSpPr>
          <p:nvPr/>
        </p:nvSpPr>
        <p:spPr>
          <a:xfrm>
            <a:off x="3475565" y="4248885"/>
            <a:ext cx="362806" cy="377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ihandform: Form 58">
            <a:extLst>
              <a:ext uri="{FF2B5EF4-FFF2-40B4-BE49-F238E27FC236}">
                <a16:creationId xmlns:a16="http://schemas.microsoft.com/office/drawing/2014/main" id="{D0576B44-5C3B-7A37-1794-BF921E8892E5}"/>
              </a:ext>
            </a:extLst>
          </p:cNvPr>
          <p:cNvSpPr>
            <a:spLocks noChangeAspect="1"/>
          </p:cNvSpPr>
          <p:nvPr/>
        </p:nvSpPr>
        <p:spPr>
          <a:xfrm>
            <a:off x="3386507" y="4045295"/>
            <a:ext cx="529444" cy="623812"/>
          </a:xfrm>
          <a:custGeom>
            <a:avLst/>
            <a:gdLst>
              <a:gd name="connsiteX0" fmla="*/ 4083968 w 4299968"/>
              <a:gd name="connsiteY0" fmla="*/ 973532 h 4319207"/>
              <a:gd name="connsiteX1" fmla="*/ 4299968 w 4299968"/>
              <a:gd name="connsiteY1" fmla="*/ 973532 h 4319207"/>
              <a:gd name="connsiteX2" fmla="*/ 4299968 w 4299968"/>
              <a:gd name="connsiteY2" fmla="*/ 2053532 h 4319207"/>
              <a:gd name="connsiteX3" fmla="*/ 4083968 w 4299968"/>
              <a:gd name="connsiteY3" fmla="*/ 2053532 h 4319207"/>
              <a:gd name="connsiteX4" fmla="*/ 4083968 w 4299968"/>
              <a:gd name="connsiteY4" fmla="*/ 1621532 h 4319207"/>
              <a:gd name="connsiteX5" fmla="*/ 3958818 w 4299968"/>
              <a:gd name="connsiteY5" fmla="*/ 1621532 h 4319207"/>
              <a:gd name="connsiteX6" fmla="*/ 3958818 w 4299968"/>
              <a:gd name="connsiteY6" fmla="*/ 1405532 h 4319207"/>
              <a:gd name="connsiteX7" fmla="*/ 4083968 w 4299968"/>
              <a:gd name="connsiteY7" fmla="*/ 1405532 h 4319207"/>
              <a:gd name="connsiteX8" fmla="*/ 0 w 4299968"/>
              <a:gd name="connsiteY8" fmla="*/ 973532 h 4319207"/>
              <a:gd name="connsiteX9" fmla="*/ 216000 w 4299968"/>
              <a:gd name="connsiteY9" fmla="*/ 973532 h 4319207"/>
              <a:gd name="connsiteX10" fmla="*/ 216000 w 4299968"/>
              <a:gd name="connsiteY10" fmla="*/ 1405532 h 4319207"/>
              <a:gd name="connsiteX11" fmla="*/ 357373 w 4299968"/>
              <a:gd name="connsiteY11" fmla="*/ 1405532 h 4319207"/>
              <a:gd name="connsiteX12" fmla="*/ 357373 w 4299968"/>
              <a:gd name="connsiteY12" fmla="*/ 1621532 h 4319207"/>
              <a:gd name="connsiteX13" fmla="*/ 216000 w 4299968"/>
              <a:gd name="connsiteY13" fmla="*/ 1621532 h 4319207"/>
              <a:gd name="connsiteX14" fmla="*/ 216000 w 4299968"/>
              <a:gd name="connsiteY14" fmla="*/ 2053532 h 4319207"/>
              <a:gd name="connsiteX15" fmla="*/ 0 w 4299968"/>
              <a:gd name="connsiteY15" fmla="*/ 2053532 h 4319207"/>
              <a:gd name="connsiteX16" fmla="*/ 949797 w 4299968"/>
              <a:gd name="connsiteY16" fmla="*/ 0 h 4319207"/>
              <a:gd name="connsiteX17" fmla="*/ 949797 w 4299968"/>
              <a:gd name="connsiteY17" fmla="*/ 3364484 h 4319207"/>
              <a:gd name="connsiteX18" fmla="*/ 1352421 w 4299968"/>
              <a:gd name="connsiteY18" fmla="*/ 3767108 h 4319207"/>
              <a:gd name="connsiteX19" fmla="*/ 2962869 w 4299968"/>
              <a:gd name="connsiteY19" fmla="*/ 3767108 h 4319207"/>
              <a:gd name="connsiteX20" fmla="*/ 3365493 w 4299968"/>
              <a:gd name="connsiteY20" fmla="*/ 3364484 h 4319207"/>
              <a:gd name="connsiteX21" fmla="*/ 3365493 w 4299968"/>
              <a:gd name="connsiteY21" fmla="*/ 0 h 4319207"/>
              <a:gd name="connsiteX22" fmla="*/ 3478556 w 4299968"/>
              <a:gd name="connsiteY22" fmla="*/ 11397 h 4319207"/>
              <a:gd name="connsiteX23" fmla="*/ 3957645 w 4299968"/>
              <a:gd name="connsiteY23" fmla="*/ 599219 h 4319207"/>
              <a:gd name="connsiteX24" fmla="*/ 3957645 w 4299968"/>
              <a:gd name="connsiteY24" fmla="*/ 3719195 h 4319207"/>
              <a:gd name="connsiteX25" fmla="*/ 3357633 w 4299968"/>
              <a:gd name="connsiteY25" fmla="*/ 4319207 h 4319207"/>
              <a:gd name="connsiteX26" fmla="*/ 957657 w 4299968"/>
              <a:gd name="connsiteY26" fmla="*/ 4319207 h 4319207"/>
              <a:gd name="connsiteX27" fmla="*/ 357645 w 4299968"/>
              <a:gd name="connsiteY27" fmla="*/ 3719195 h 4319207"/>
              <a:gd name="connsiteX28" fmla="*/ 357645 w 4299968"/>
              <a:gd name="connsiteY28" fmla="*/ 599219 h 4319207"/>
              <a:gd name="connsiteX29" fmla="*/ 836734 w 4299968"/>
              <a:gd name="connsiteY29" fmla="*/ 11397 h 43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9968" h="4319207">
                <a:moveTo>
                  <a:pt x="4083968" y="973532"/>
                </a:moveTo>
                <a:lnTo>
                  <a:pt x="4299968" y="973532"/>
                </a:lnTo>
                <a:lnTo>
                  <a:pt x="4299968" y="2053532"/>
                </a:lnTo>
                <a:lnTo>
                  <a:pt x="4083968" y="2053532"/>
                </a:lnTo>
                <a:lnTo>
                  <a:pt x="4083968" y="1621532"/>
                </a:lnTo>
                <a:lnTo>
                  <a:pt x="3958818" y="1621532"/>
                </a:lnTo>
                <a:lnTo>
                  <a:pt x="3958818" y="1405532"/>
                </a:lnTo>
                <a:lnTo>
                  <a:pt x="4083968" y="1405532"/>
                </a:lnTo>
                <a:close/>
                <a:moveTo>
                  <a:pt x="0" y="973532"/>
                </a:moveTo>
                <a:lnTo>
                  <a:pt x="216000" y="973532"/>
                </a:lnTo>
                <a:lnTo>
                  <a:pt x="216000" y="1405532"/>
                </a:lnTo>
                <a:lnTo>
                  <a:pt x="357373" y="1405532"/>
                </a:lnTo>
                <a:lnTo>
                  <a:pt x="357373" y="1621532"/>
                </a:lnTo>
                <a:lnTo>
                  <a:pt x="216000" y="1621532"/>
                </a:lnTo>
                <a:lnTo>
                  <a:pt x="216000" y="2053532"/>
                </a:lnTo>
                <a:lnTo>
                  <a:pt x="0" y="2053532"/>
                </a:lnTo>
                <a:close/>
                <a:moveTo>
                  <a:pt x="949797" y="0"/>
                </a:moveTo>
                <a:lnTo>
                  <a:pt x="949797" y="3364484"/>
                </a:lnTo>
                <a:cubicBezTo>
                  <a:pt x="949797" y="3586847"/>
                  <a:pt x="1130058" y="3767108"/>
                  <a:pt x="1352421" y="3767108"/>
                </a:cubicBezTo>
                <a:lnTo>
                  <a:pt x="2962869" y="3767108"/>
                </a:lnTo>
                <a:cubicBezTo>
                  <a:pt x="3185232" y="3767108"/>
                  <a:pt x="3365493" y="3586847"/>
                  <a:pt x="3365493" y="3364484"/>
                </a:cubicBezTo>
                <a:lnTo>
                  <a:pt x="3365493" y="0"/>
                </a:lnTo>
                <a:lnTo>
                  <a:pt x="3478556" y="11397"/>
                </a:lnTo>
                <a:cubicBezTo>
                  <a:pt x="3751972" y="67346"/>
                  <a:pt x="3957645" y="309264"/>
                  <a:pt x="3957645" y="599219"/>
                </a:cubicBezTo>
                <a:lnTo>
                  <a:pt x="3957645" y="3719195"/>
                </a:lnTo>
                <a:cubicBezTo>
                  <a:pt x="3957645" y="4050572"/>
                  <a:pt x="3689010" y="4319207"/>
                  <a:pt x="3357633" y="4319207"/>
                </a:cubicBezTo>
                <a:lnTo>
                  <a:pt x="957657" y="4319207"/>
                </a:lnTo>
                <a:cubicBezTo>
                  <a:pt x="626280" y="4319207"/>
                  <a:pt x="357645" y="4050572"/>
                  <a:pt x="357645" y="3719195"/>
                </a:cubicBezTo>
                <a:lnTo>
                  <a:pt x="357645" y="599219"/>
                </a:lnTo>
                <a:cubicBezTo>
                  <a:pt x="357645" y="309264"/>
                  <a:pt x="563319" y="67346"/>
                  <a:pt x="836734" y="11397"/>
                </a:cubicBezTo>
                <a:close/>
              </a:path>
            </a:pathLst>
          </a:cu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feld 59">
            <a:extLst>
              <a:ext uri="{FF2B5EF4-FFF2-40B4-BE49-F238E27FC236}">
                <a16:creationId xmlns:a16="http://schemas.microsoft.com/office/drawing/2014/main" id="{1C1AF675-3BA7-D9D5-70A4-172E410536DC}"/>
              </a:ext>
            </a:extLst>
          </p:cNvPr>
          <p:cNvSpPr txBox="1"/>
          <p:nvPr/>
        </p:nvSpPr>
        <p:spPr>
          <a:xfrm>
            <a:off x="3076058" y="3710031"/>
            <a:ext cx="1170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D-DIN Condensed" panose="020B0506030202030204" pitchFamily="34" charset="0"/>
                <a:ea typeface="+mn-ea"/>
                <a:cs typeface="+mn-cs"/>
              </a:rPr>
              <a:t>TAPPING POSITION</a:t>
            </a:r>
          </a:p>
        </p:txBody>
      </p:sp>
      <p:sp>
        <p:nvSpPr>
          <p:cNvPr id="61" name="Ellipse 60">
            <a:extLst>
              <a:ext uri="{FF2B5EF4-FFF2-40B4-BE49-F238E27FC236}">
                <a16:creationId xmlns:a16="http://schemas.microsoft.com/office/drawing/2014/main" id="{05ED6C22-954D-501A-0B81-C0BCB78F4A71}"/>
              </a:ext>
            </a:extLst>
          </p:cNvPr>
          <p:cNvSpPr>
            <a:spLocks noChangeAspect="1"/>
          </p:cNvSpPr>
          <p:nvPr/>
        </p:nvSpPr>
        <p:spPr>
          <a:xfrm>
            <a:off x="2897701" y="4469616"/>
            <a:ext cx="702428" cy="702428"/>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Grafik 61" descr="Ein Bild, das drinnen, Mixer enthält.&#10;&#10;Automatisch generierte Beschreibung">
            <a:extLst>
              <a:ext uri="{FF2B5EF4-FFF2-40B4-BE49-F238E27FC236}">
                <a16:creationId xmlns:a16="http://schemas.microsoft.com/office/drawing/2014/main" id="{157FDCE6-AA8A-356F-3A16-CE425336E0D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104779" y="4572058"/>
            <a:ext cx="212418" cy="503285"/>
          </a:xfrm>
          <a:prstGeom prst="rect">
            <a:avLst/>
          </a:prstGeom>
        </p:spPr>
      </p:pic>
      <p:sp>
        <p:nvSpPr>
          <p:cNvPr id="63" name="Ellipse 62">
            <a:extLst>
              <a:ext uri="{FF2B5EF4-FFF2-40B4-BE49-F238E27FC236}">
                <a16:creationId xmlns:a16="http://schemas.microsoft.com/office/drawing/2014/main" id="{75C6F035-E004-0F45-34A4-D7C454CCAC15}"/>
              </a:ext>
            </a:extLst>
          </p:cNvPr>
          <p:cNvSpPr>
            <a:spLocks noChangeAspect="1"/>
          </p:cNvSpPr>
          <p:nvPr/>
        </p:nvSpPr>
        <p:spPr>
          <a:xfrm>
            <a:off x="4451686" y="4469616"/>
            <a:ext cx="702428" cy="702428"/>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Grafik 63" descr="Ein Bild, das drinnen, Mixer enthält.&#10;&#10;Automatisch generierte Beschreibung">
            <a:extLst>
              <a:ext uri="{FF2B5EF4-FFF2-40B4-BE49-F238E27FC236}">
                <a16:creationId xmlns:a16="http://schemas.microsoft.com/office/drawing/2014/main" id="{75A2BA38-FD2F-8576-263F-3BC14DC8F8B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658764" y="4580182"/>
            <a:ext cx="212418" cy="503285"/>
          </a:xfrm>
          <a:prstGeom prst="rect">
            <a:avLst/>
          </a:prstGeom>
        </p:spPr>
      </p:pic>
      <p:sp>
        <p:nvSpPr>
          <p:cNvPr id="65" name="Ellipse 64">
            <a:extLst>
              <a:ext uri="{FF2B5EF4-FFF2-40B4-BE49-F238E27FC236}">
                <a16:creationId xmlns:a16="http://schemas.microsoft.com/office/drawing/2014/main" id="{AE07ADA3-EF52-D1AD-1C1C-DCA5FA615DEA}"/>
              </a:ext>
            </a:extLst>
          </p:cNvPr>
          <p:cNvSpPr>
            <a:spLocks noChangeAspect="1"/>
          </p:cNvSpPr>
          <p:nvPr/>
        </p:nvSpPr>
        <p:spPr>
          <a:xfrm>
            <a:off x="6100991" y="4469616"/>
            <a:ext cx="702428" cy="702428"/>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Grafik 65" descr="Ein Bild, das drinnen, Mixer enthält.&#10;&#10;Automatisch generierte Beschreibung">
            <a:extLst>
              <a:ext uri="{FF2B5EF4-FFF2-40B4-BE49-F238E27FC236}">
                <a16:creationId xmlns:a16="http://schemas.microsoft.com/office/drawing/2014/main" id="{3D872095-38E3-8FA1-DDD9-342C2E54BC4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308069" y="4580182"/>
            <a:ext cx="212418" cy="503285"/>
          </a:xfrm>
          <a:prstGeom prst="rect">
            <a:avLst/>
          </a:prstGeom>
        </p:spPr>
      </p:pic>
      <p:sp>
        <p:nvSpPr>
          <p:cNvPr id="67" name="Ellipse 66">
            <a:extLst>
              <a:ext uri="{FF2B5EF4-FFF2-40B4-BE49-F238E27FC236}">
                <a16:creationId xmlns:a16="http://schemas.microsoft.com/office/drawing/2014/main" id="{CF558628-E944-0072-75EC-54DAE08A8EAB}"/>
              </a:ext>
            </a:extLst>
          </p:cNvPr>
          <p:cNvSpPr>
            <a:spLocks noChangeAspect="1"/>
          </p:cNvSpPr>
          <p:nvPr/>
        </p:nvSpPr>
        <p:spPr>
          <a:xfrm>
            <a:off x="8628916" y="3370004"/>
            <a:ext cx="702428" cy="702428"/>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Grafik 67" descr="Ein Bild, das drinnen, Mixer enthält.&#10;&#10;Automatisch generierte Beschreibung">
            <a:extLst>
              <a:ext uri="{FF2B5EF4-FFF2-40B4-BE49-F238E27FC236}">
                <a16:creationId xmlns:a16="http://schemas.microsoft.com/office/drawing/2014/main" id="{06713575-C1F4-3AD0-F2CD-3CAD42D9B8C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835994" y="3472446"/>
            <a:ext cx="212418" cy="503285"/>
          </a:xfrm>
          <a:prstGeom prst="rect">
            <a:avLst/>
          </a:prstGeom>
        </p:spPr>
      </p:pic>
      <p:sp>
        <p:nvSpPr>
          <p:cNvPr id="69" name="Ellipse 68">
            <a:extLst>
              <a:ext uri="{FF2B5EF4-FFF2-40B4-BE49-F238E27FC236}">
                <a16:creationId xmlns:a16="http://schemas.microsoft.com/office/drawing/2014/main" id="{0EB1A473-AEE1-3CA3-0C26-71664915C476}"/>
              </a:ext>
            </a:extLst>
          </p:cNvPr>
          <p:cNvSpPr>
            <a:spLocks noChangeAspect="1"/>
          </p:cNvSpPr>
          <p:nvPr/>
        </p:nvSpPr>
        <p:spPr>
          <a:xfrm>
            <a:off x="8747176" y="5226254"/>
            <a:ext cx="702428" cy="702428"/>
          </a:xfrm>
          <a:prstGeom prst="ellipse">
            <a:avLst/>
          </a:prstGeom>
          <a:solidFill>
            <a:srgbClr val="08B5E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Grafik 69" descr="Ein Bild, das drinnen, Mixer enthält.&#10;&#10;Automatisch generierte Beschreibung">
            <a:extLst>
              <a:ext uri="{FF2B5EF4-FFF2-40B4-BE49-F238E27FC236}">
                <a16:creationId xmlns:a16="http://schemas.microsoft.com/office/drawing/2014/main" id="{23274978-2CA5-8B13-B821-392E1FB1357B}"/>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954254" y="5328696"/>
            <a:ext cx="212418" cy="503285"/>
          </a:xfrm>
          <a:prstGeom prst="rect">
            <a:avLst/>
          </a:prstGeom>
        </p:spPr>
      </p:pic>
      <p:sp>
        <p:nvSpPr>
          <p:cNvPr id="71" name="Textfeld 70">
            <a:extLst>
              <a:ext uri="{FF2B5EF4-FFF2-40B4-BE49-F238E27FC236}">
                <a16:creationId xmlns:a16="http://schemas.microsoft.com/office/drawing/2014/main" id="{190C595A-4C69-7F50-7A15-C42340FD786F}"/>
              </a:ext>
            </a:extLst>
          </p:cNvPr>
          <p:cNvSpPr txBox="1"/>
          <p:nvPr/>
        </p:nvSpPr>
        <p:spPr>
          <a:xfrm>
            <a:off x="522288" y="2147427"/>
            <a:ext cx="45656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Countless installation possibilities:</a:t>
            </a:r>
          </a:p>
        </p:txBody>
      </p:sp>
    </p:spTree>
    <p:extLst>
      <p:ext uri="{BB962C8B-B14F-4D97-AF65-F5344CB8AC3E}">
        <p14:creationId xmlns:p14="http://schemas.microsoft.com/office/powerpoint/2010/main" val="1859622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Automatic Gas coupler – </a:t>
            </a:r>
            <a:r>
              <a:rPr lang="en-US" cap="none" dirty="0" err="1"/>
              <a:t>qoupler</a:t>
            </a:r>
            <a:r>
              <a:rPr lang="en-US" dirty="0"/>
              <a:t> G</a:t>
            </a:r>
          </a:p>
        </p:txBody>
      </p:sp>
      <p:sp>
        <p:nvSpPr>
          <p:cNvPr id="71" name="Textfeld 70">
            <a:extLst>
              <a:ext uri="{FF2B5EF4-FFF2-40B4-BE49-F238E27FC236}">
                <a16:creationId xmlns:a16="http://schemas.microsoft.com/office/drawing/2014/main" id="{190C595A-4C69-7F50-7A15-C42340FD786F}"/>
              </a:ext>
            </a:extLst>
          </p:cNvPr>
          <p:cNvSpPr txBox="1"/>
          <p:nvPr/>
        </p:nvSpPr>
        <p:spPr>
          <a:xfrm>
            <a:off x="522288" y="2147427"/>
            <a:ext cx="60420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Model G is a gas coupling system. It is the only solution that covers all ladle sizes and gas flow requirements with a single coupling for up to 3 separate gas feeding lines.</a:t>
            </a:r>
          </a:p>
        </p:txBody>
      </p:sp>
      <p:pic>
        <p:nvPicPr>
          <p:cNvPr id="11" name="Grafik 10" descr="Ein Bild, das Im Haus, Mixer, Silber enthält.&#10;&#10;Automatisch generierte Beschreibung">
            <a:extLst>
              <a:ext uri="{FF2B5EF4-FFF2-40B4-BE49-F238E27FC236}">
                <a16:creationId xmlns:a16="http://schemas.microsoft.com/office/drawing/2014/main" id="{8F9E1E83-C55F-CEF8-6EE6-4CC7910C1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685" y="1510901"/>
            <a:ext cx="2089198" cy="4940528"/>
          </a:xfrm>
          <a:prstGeom prst="rect">
            <a:avLst/>
          </a:prstGeom>
        </p:spPr>
      </p:pic>
      <p:sp>
        <p:nvSpPr>
          <p:cNvPr id="14" name="Textfeld 13">
            <a:extLst>
              <a:ext uri="{FF2B5EF4-FFF2-40B4-BE49-F238E27FC236}">
                <a16:creationId xmlns:a16="http://schemas.microsoft.com/office/drawing/2014/main" id="{0F4D6149-4342-25D9-10B0-C224FA564315}"/>
              </a:ext>
            </a:extLst>
          </p:cNvPr>
          <p:cNvSpPr txBox="1"/>
          <p:nvPr/>
        </p:nvSpPr>
        <p:spPr>
          <a:xfrm>
            <a:off x="7595668" y="1985282"/>
            <a:ext cx="15802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cs typeface="HelveticaNeueLT Std Med"/>
              </a:rPr>
              <a:t>Female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cs typeface="HelveticaNeueLT Std Med"/>
              </a:rPr>
              <a:t>on Ladle</a:t>
            </a:r>
          </a:p>
        </p:txBody>
      </p:sp>
      <p:sp>
        <p:nvSpPr>
          <p:cNvPr id="72" name="Textfeld 71">
            <a:extLst>
              <a:ext uri="{FF2B5EF4-FFF2-40B4-BE49-F238E27FC236}">
                <a16:creationId xmlns:a16="http://schemas.microsoft.com/office/drawing/2014/main" id="{163450E0-3DFD-B20F-D28E-EE8EA764A786}"/>
              </a:ext>
            </a:extLst>
          </p:cNvPr>
          <p:cNvSpPr txBox="1"/>
          <p:nvPr/>
        </p:nvSpPr>
        <p:spPr>
          <a:xfrm>
            <a:off x="7711944" y="4165463"/>
            <a:ext cx="1463941" cy="400110"/>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kumimoji="0" sz="1000" i="0" u="none" strike="noStrike" cap="all" spc="0" normalizeH="0">
                <a:ln>
                  <a:noFill/>
                </a:ln>
                <a:effectLst/>
                <a:uLnTx/>
                <a:uFillTx/>
                <a:latin typeface="D-DIN" panose="020B0504030202030204" pitchFamily="34" charset="0"/>
                <a:cs typeface="HelveticaNeueLT Std Me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rPr>
              <a:t>Male 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rPr>
              <a:t>ON STATION</a:t>
            </a:r>
          </a:p>
        </p:txBody>
      </p:sp>
      <p:sp>
        <p:nvSpPr>
          <p:cNvPr id="73" name="Textfeld 72">
            <a:extLst>
              <a:ext uri="{FF2B5EF4-FFF2-40B4-BE49-F238E27FC236}">
                <a16:creationId xmlns:a16="http://schemas.microsoft.com/office/drawing/2014/main" id="{8DC2F4C1-739E-2205-AEEC-634DB0525216}"/>
              </a:ext>
            </a:extLst>
          </p:cNvPr>
          <p:cNvSpPr txBox="1"/>
          <p:nvPr/>
        </p:nvSpPr>
        <p:spPr>
          <a:xfrm>
            <a:off x="10632559" y="2749154"/>
            <a:ext cx="12419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Connecting Sockets</a:t>
            </a:r>
          </a:p>
        </p:txBody>
      </p:sp>
      <p:cxnSp>
        <p:nvCxnSpPr>
          <p:cNvPr id="74" name="Gerader Verbinder 73">
            <a:extLst>
              <a:ext uri="{FF2B5EF4-FFF2-40B4-BE49-F238E27FC236}">
                <a16:creationId xmlns:a16="http://schemas.microsoft.com/office/drawing/2014/main" id="{5046396C-91E7-0913-3A05-C150F63761F3}"/>
              </a:ext>
            </a:extLst>
          </p:cNvPr>
          <p:cNvCxnSpPr>
            <a:cxnSpLocks/>
          </p:cNvCxnSpPr>
          <p:nvPr/>
        </p:nvCxnSpPr>
        <p:spPr>
          <a:xfrm flipH="1">
            <a:off x="9965483" y="1243121"/>
            <a:ext cx="474249" cy="296034"/>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75" name="Textfeld 74">
            <a:extLst>
              <a:ext uri="{FF2B5EF4-FFF2-40B4-BE49-F238E27FC236}">
                <a16:creationId xmlns:a16="http://schemas.microsoft.com/office/drawing/2014/main" id="{52B9C46E-D83A-CFE0-8B9E-6D2857139008}"/>
              </a:ext>
            </a:extLst>
          </p:cNvPr>
          <p:cNvSpPr txBox="1"/>
          <p:nvPr/>
        </p:nvSpPr>
        <p:spPr>
          <a:xfrm>
            <a:off x="10462122" y="987968"/>
            <a:ext cx="1132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Customized Mounting Bracket</a:t>
            </a:r>
          </a:p>
        </p:txBody>
      </p:sp>
      <p:cxnSp>
        <p:nvCxnSpPr>
          <p:cNvPr id="76" name="Gerader Verbinder 75">
            <a:extLst>
              <a:ext uri="{FF2B5EF4-FFF2-40B4-BE49-F238E27FC236}">
                <a16:creationId xmlns:a16="http://schemas.microsoft.com/office/drawing/2014/main" id="{64EFE11C-F8A1-A59F-BCA6-C8ED35249436}"/>
              </a:ext>
            </a:extLst>
          </p:cNvPr>
          <p:cNvCxnSpPr>
            <a:cxnSpLocks/>
          </p:cNvCxnSpPr>
          <p:nvPr/>
        </p:nvCxnSpPr>
        <p:spPr>
          <a:xfrm flipH="1" flipV="1">
            <a:off x="10337424" y="2438101"/>
            <a:ext cx="398626" cy="333553"/>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4BADCA7D-AC09-BA7D-D805-F3F12DD945BB}"/>
              </a:ext>
            </a:extLst>
          </p:cNvPr>
          <p:cNvSpPr/>
          <p:nvPr/>
        </p:nvSpPr>
        <p:spPr>
          <a:xfrm>
            <a:off x="10835544" y="5968722"/>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78" name="Ellipse 77">
            <a:extLst>
              <a:ext uri="{FF2B5EF4-FFF2-40B4-BE49-F238E27FC236}">
                <a16:creationId xmlns:a16="http://schemas.microsoft.com/office/drawing/2014/main" id="{98E6B083-6BE0-8944-D2D4-A3B988295BDF}"/>
              </a:ext>
            </a:extLst>
          </p:cNvPr>
          <p:cNvSpPr/>
          <p:nvPr/>
        </p:nvSpPr>
        <p:spPr>
          <a:xfrm>
            <a:off x="8948383" y="6094368"/>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cxnSp>
        <p:nvCxnSpPr>
          <p:cNvPr id="79" name="Gerader Verbinder 78">
            <a:extLst>
              <a:ext uri="{FF2B5EF4-FFF2-40B4-BE49-F238E27FC236}">
                <a16:creationId xmlns:a16="http://schemas.microsoft.com/office/drawing/2014/main" id="{5F6E4D87-CA0B-C27A-5075-3EA18489F5F6}"/>
              </a:ext>
            </a:extLst>
          </p:cNvPr>
          <p:cNvCxnSpPr>
            <a:cxnSpLocks/>
          </p:cNvCxnSpPr>
          <p:nvPr/>
        </p:nvCxnSpPr>
        <p:spPr>
          <a:xfrm flipH="1" flipV="1">
            <a:off x="10886548" y="6016431"/>
            <a:ext cx="158908" cy="104607"/>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80" name="Textfeld 79">
            <a:extLst>
              <a:ext uri="{FF2B5EF4-FFF2-40B4-BE49-F238E27FC236}">
                <a16:creationId xmlns:a16="http://schemas.microsoft.com/office/drawing/2014/main" id="{0016A1F0-ECCF-1D20-F7DD-0004C3BAB745}"/>
              </a:ext>
            </a:extLst>
          </p:cNvPr>
          <p:cNvSpPr txBox="1"/>
          <p:nvPr/>
        </p:nvSpPr>
        <p:spPr>
          <a:xfrm>
            <a:off x="11028478" y="6106572"/>
            <a:ext cx="110002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Gas Feeding Line</a:t>
            </a:r>
          </a:p>
        </p:txBody>
      </p:sp>
      <p:cxnSp>
        <p:nvCxnSpPr>
          <p:cNvPr id="81" name="Gerader Verbinder 80">
            <a:extLst>
              <a:ext uri="{FF2B5EF4-FFF2-40B4-BE49-F238E27FC236}">
                <a16:creationId xmlns:a16="http://schemas.microsoft.com/office/drawing/2014/main" id="{9497F32D-B8AE-798E-1F19-23E3ACB1537E}"/>
              </a:ext>
            </a:extLst>
          </p:cNvPr>
          <p:cNvCxnSpPr>
            <a:cxnSpLocks/>
          </p:cNvCxnSpPr>
          <p:nvPr/>
        </p:nvCxnSpPr>
        <p:spPr>
          <a:xfrm>
            <a:off x="8534283" y="5687102"/>
            <a:ext cx="430168" cy="419470"/>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6F63A9B5-F7F4-7F2B-69C8-23C172E86C11}"/>
              </a:ext>
            </a:extLst>
          </p:cNvPr>
          <p:cNvSpPr/>
          <p:nvPr/>
        </p:nvSpPr>
        <p:spPr>
          <a:xfrm>
            <a:off x="8512597" y="6052572"/>
            <a:ext cx="54000" cy="54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83" name="Textfeld 82">
            <a:extLst>
              <a:ext uri="{FF2B5EF4-FFF2-40B4-BE49-F238E27FC236}">
                <a16:creationId xmlns:a16="http://schemas.microsoft.com/office/drawing/2014/main" id="{72CFD864-03E5-1B84-5B4C-6F4406E3475F}"/>
              </a:ext>
            </a:extLst>
          </p:cNvPr>
          <p:cNvSpPr txBox="1"/>
          <p:nvPr/>
        </p:nvSpPr>
        <p:spPr>
          <a:xfrm>
            <a:off x="7829725" y="3043933"/>
            <a:ext cx="124819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Connecting Pins</a:t>
            </a:r>
          </a:p>
        </p:txBody>
      </p:sp>
      <p:cxnSp>
        <p:nvCxnSpPr>
          <p:cNvPr id="84" name="Gerader Verbinder 83">
            <a:extLst>
              <a:ext uri="{FF2B5EF4-FFF2-40B4-BE49-F238E27FC236}">
                <a16:creationId xmlns:a16="http://schemas.microsoft.com/office/drawing/2014/main" id="{7EF345CC-B224-A791-6924-07147EB056D2}"/>
              </a:ext>
            </a:extLst>
          </p:cNvPr>
          <p:cNvCxnSpPr>
            <a:cxnSpLocks/>
          </p:cNvCxnSpPr>
          <p:nvPr/>
        </p:nvCxnSpPr>
        <p:spPr>
          <a:xfrm flipV="1">
            <a:off x="8945806" y="2888177"/>
            <a:ext cx="460159" cy="278867"/>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59037FD2-77EC-26A5-BC7D-DCBEBAD2E49F}"/>
              </a:ext>
            </a:extLst>
          </p:cNvPr>
          <p:cNvSpPr/>
          <p:nvPr/>
        </p:nvSpPr>
        <p:spPr>
          <a:xfrm>
            <a:off x="9801924" y="1596594"/>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cxnSp>
        <p:nvCxnSpPr>
          <p:cNvPr id="86" name="Gerader Verbinder 85">
            <a:extLst>
              <a:ext uri="{FF2B5EF4-FFF2-40B4-BE49-F238E27FC236}">
                <a16:creationId xmlns:a16="http://schemas.microsoft.com/office/drawing/2014/main" id="{FA970B8F-55C6-2BC4-CDD6-F782B029A466}"/>
              </a:ext>
            </a:extLst>
          </p:cNvPr>
          <p:cNvCxnSpPr>
            <a:cxnSpLocks/>
            <a:endCxn id="85" idx="7"/>
          </p:cNvCxnSpPr>
          <p:nvPr/>
        </p:nvCxnSpPr>
        <p:spPr>
          <a:xfrm flipH="1">
            <a:off x="9848016" y="1539155"/>
            <a:ext cx="117467" cy="65347"/>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87" name="Ellipse 86">
            <a:extLst>
              <a:ext uri="{FF2B5EF4-FFF2-40B4-BE49-F238E27FC236}">
                <a16:creationId xmlns:a16="http://schemas.microsoft.com/office/drawing/2014/main" id="{1D6D4E23-FDE3-CAD9-4733-C6018E151697}"/>
              </a:ext>
            </a:extLst>
          </p:cNvPr>
          <p:cNvSpPr/>
          <p:nvPr/>
        </p:nvSpPr>
        <p:spPr>
          <a:xfrm>
            <a:off x="10299111" y="2389222"/>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88" name="Ellipse 87">
            <a:extLst>
              <a:ext uri="{FF2B5EF4-FFF2-40B4-BE49-F238E27FC236}">
                <a16:creationId xmlns:a16="http://schemas.microsoft.com/office/drawing/2014/main" id="{F38AAF3B-D976-3AC6-1DA5-17CDC9E69678}"/>
              </a:ext>
            </a:extLst>
          </p:cNvPr>
          <p:cNvSpPr/>
          <p:nvPr/>
        </p:nvSpPr>
        <p:spPr>
          <a:xfrm>
            <a:off x="9405965" y="2845264"/>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89" name="Rechteck 88">
            <a:extLst>
              <a:ext uri="{FF2B5EF4-FFF2-40B4-BE49-F238E27FC236}">
                <a16:creationId xmlns:a16="http://schemas.microsoft.com/office/drawing/2014/main" id="{8BDCC59D-5AFB-7B50-733D-A9E3CDDC69F9}"/>
              </a:ext>
            </a:extLst>
          </p:cNvPr>
          <p:cNvSpPr/>
          <p:nvPr/>
        </p:nvSpPr>
        <p:spPr>
          <a:xfrm>
            <a:off x="588676" y="3472562"/>
            <a:ext cx="6526397" cy="2200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System Highlights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C202B"/>
              </a:solidFill>
              <a:effectLst/>
              <a:uLnTx/>
              <a:uFillTx/>
              <a:latin typeface="D-DIN" panose="020B0504030202030204"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Used to harshest environments, dust proof and temperature resistant.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Automatically actuated by placing the ladle on the ladle station.</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Supply of gas starts immediately when the coupling halves meet.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No interlocking mechanism to fulfil all safety regulations.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Proven application with high flexibility in all directions.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Full metal on metal sealing mechanism.</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Easy maintenance and minimum wear.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mn-cs"/>
              </a:rPr>
              <a:t>Highest operator safety.</a:t>
            </a:r>
          </a:p>
        </p:txBody>
      </p:sp>
    </p:spTree>
    <p:extLst>
      <p:ext uri="{BB962C8B-B14F-4D97-AF65-F5344CB8AC3E}">
        <p14:creationId xmlns:p14="http://schemas.microsoft.com/office/powerpoint/2010/main" val="1326833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Heavy Duty Multiline Coupler – </a:t>
            </a:r>
            <a:r>
              <a:rPr lang="en-US" cap="none" dirty="0" err="1"/>
              <a:t>qoupler</a:t>
            </a:r>
            <a:r>
              <a:rPr lang="en-US" dirty="0"/>
              <a:t> M</a:t>
            </a:r>
          </a:p>
        </p:txBody>
      </p:sp>
      <p:sp>
        <p:nvSpPr>
          <p:cNvPr id="71" name="Textfeld 70">
            <a:extLst>
              <a:ext uri="{FF2B5EF4-FFF2-40B4-BE49-F238E27FC236}">
                <a16:creationId xmlns:a16="http://schemas.microsoft.com/office/drawing/2014/main" id="{190C595A-4C69-7F50-7A15-C42340FD786F}"/>
              </a:ext>
            </a:extLst>
          </p:cNvPr>
          <p:cNvSpPr txBox="1"/>
          <p:nvPr/>
        </p:nvSpPr>
        <p:spPr>
          <a:xfrm>
            <a:off x="522288" y="2147427"/>
            <a:ext cx="66260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Model M is the multi-coupling device. It automatically couples different media like gas, liquids, hydraulics or electrical currents with one multi-coupling connection.</a:t>
            </a:r>
          </a:p>
        </p:txBody>
      </p:sp>
      <p:sp>
        <p:nvSpPr>
          <p:cNvPr id="3" name="Rechteck: abgerundete Ecken 2">
            <a:extLst>
              <a:ext uri="{FF2B5EF4-FFF2-40B4-BE49-F238E27FC236}">
                <a16:creationId xmlns:a16="http://schemas.microsoft.com/office/drawing/2014/main" id="{B0483651-5C7A-F04B-7684-6CEAB79C4C8C}"/>
              </a:ext>
            </a:extLst>
          </p:cNvPr>
          <p:cNvSpPr/>
          <p:nvPr/>
        </p:nvSpPr>
        <p:spPr>
          <a:xfrm>
            <a:off x="733096" y="3356127"/>
            <a:ext cx="1670879" cy="360000"/>
          </a:xfrm>
          <a:prstGeom prst="roundRect">
            <a:avLst>
              <a:gd name="adj" fmla="val 4220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Ellipse 3">
            <a:extLst>
              <a:ext uri="{FF2B5EF4-FFF2-40B4-BE49-F238E27FC236}">
                <a16:creationId xmlns:a16="http://schemas.microsoft.com/office/drawing/2014/main" id="{47C2B563-24D9-C85C-D905-3461306D8CB9}"/>
              </a:ext>
            </a:extLst>
          </p:cNvPr>
          <p:cNvSpPr/>
          <p:nvPr/>
        </p:nvSpPr>
        <p:spPr>
          <a:xfrm>
            <a:off x="692959" y="3358635"/>
            <a:ext cx="360000" cy="360000"/>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descr="Häkchen mit einfarbiger Füllung">
            <a:extLst>
              <a:ext uri="{FF2B5EF4-FFF2-40B4-BE49-F238E27FC236}">
                <a16:creationId xmlns:a16="http://schemas.microsoft.com/office/drawing/2014/main" id="{E959A015-FA33-1913-8273-88274C5460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597" y="3438985"/>
            <a:ext cx="214072" cy="214072"/>
          </a:xfrm>
          <a:prstGeom prst="rect">
            <a:avLst/>
          </a:prstGeom>
        </p:spPr>
      </p:pic>
      <p:sp>
        <p:nvSpPr>
          <p:cNvPr id="7" name="Textfeld 6">
            <a:extLst>
              <a:ext uri="{FF2B5EF4-FFF2-40B4-BE49-F238E27FC236}">
                <a16:creationId xmlns:a16="http://schemas.microsoft.com/office/drawing/2014/main" id="{730CB664-82DD-38C7-3BD2-E826C5F53498}"/>
              </a:ext>
            </a:extLst>
          </p:cNvPr>
          <p:cNvSpPr txBox="1"/>
          <p:nvPr/>
        </p:nvSpPr>
        <p:spPr>
          <a:xfrm>
            <a:off x="1093096" y="3397627"/>
            <a:ext cx="1224000" cy="276999"/>
          </a:xfrm>
          <a:prstGeom prst="rect">
            <a:avLst/>
          </a:prstGeom>
          <a:noFill/>
        </p:spPr>
        <p:txBody>
          <a:bodyPr wrap="square">
            <a:spAutoFit/>
          </a:bodyPr>
          <a:lstStyle/>
          <a:p>
            <a:r>
              <a:rPr lang="en-US" sz="1200" b="1" cap="all" spc="200" dirty="0">
                <a:latin typeface="D-DIN Exp" panose="020B0504020202030204" pitchFamily="34" charset="0"/>
              </a:rPr>
              <a:t>patented</a:t>
            </a:r>
          </a:p>
        </p:txBody>
      </p:sp>
      <p:pic>
        <p:nvPicPr>
          <p:cNvPr id="8" name="Grafik 7">
            <a:extLst>
              <a:ext uri="{FF2B5EF4-FFF2-40B4-BE49-F238E27FC236}">
                <a16:creationId xmlns:a16="http://schemas.microsoft.com/office/drawing/2014/main" id="{74277B96-F829-AC78-783F-E3D77FE81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404" y="3052962"/>
            <a:ext cx="701008" cy="701008"/>
          </a:xfrm>
          <a:prstGeom prst="rect">
            <a:avLst/>
          </a:prstGeom>
        </p:spPr>
      </p:pic>
      <p:sp>
        <p:nvSpPr>
          <p:cNvPr id="9" name="Textfeld 8">
            <a:extLst>
              <a:ext uri="{FF2B5EF4-FFF2-40B4-BE49-F238E27FC236}">
                <a16:creationId xmlns:a16="http://schemas.microsoft.com/office/drawing/2014/main" id="{D87CA78C-46F9-B9C0-4B41-BF335B91A452}"/>
              </a:ext>
            </a:extLst>
          </p:cNvPr>
          <p:cNvSpPr txBox="1"/>
          <p:nvPr/>
        </p:nvSpPr>
        <p:spPr>
          <a:xfrm>
            <a:off x="7908423" y="1061477"/>
            <a:ext cx="2432975" cy="246221"/>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kumimoji="0" sz="1000" i="0" u="none" strike="noStrike" cap="all" spc="0" normalizeH="0">
                <a:ln>
                  <a:noFill/>
                </a:ln>
                <a:effectLst/>
                <a:uLnTx/>
                <a:uFillTx/>
                <a:latin typeface="D-DIN" panose="020B0504030202030204" pitchFamily="34" charset="0"/>
                <a:cs typeface="HelveticaNeueLT Std Me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rPr>
              <a:t>Female (Moving Coupling Section)</a:t>
            </a:r>
          </a:p>
        </p:txBody>
      </p:sp>
      <p:sp>
        <p:nvSpPr>
          <p:cNvPr id="10" name="Textfeld 9">
            <a:extLst>
              <a:ext uri="{FF2B5EF4-FFF2-40B4-BE49-F238E27FC236}">
                <a16:creationId xmlns:a16="http://schemas.microsoft.com/office/drawing/2014/main" id="{BB0F1613-86EE-FE7B-9EDC-AAED16D1D3BF}"/>
              </a:ext>
            </a:extLst>
          </p:cNvPr>
          <p:cNvSpPr txBox="1"/>
          <p:nvPr/>
        </p:nvSpPr>
        <p:spPr>
          <a:xfrm>
            <a:off x="8909409" y="6579568"/>
            <a:ext cx="2462070" cy="246221"/>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kumimoji="0" sz="1000" i="0" u="none" strike="noStrike" cap="all" spc="0" normalizeH="0">
                <a:ln>
                  <a:noFill/>
                </a:ln>
                <a:solidFill>
                  <a:srgbClr val="08B5EB"/>
                </a:solidFill>
                <a:effectLst/>
                <a:uLnTx/>
                <a:uFillTx/>
                <a:latin typeface="D-DIN Exp" panose="020B0504020202030204" pitchFamily="34" charset="0"/>
                <a:cs typeface="HelveticaNeueLT Std Me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solidFill>
                <a:effectLst/>
                <a:uLnTx/>
                <a:uFillTx/>
                <a:latin typeface="D-DIN" panose="020B0504030202030204" pitchFamily="34" charset="0"/>
                <a:ea typeface="+mn-ea"/>
              </a:rPr>
              <a:t>Male (Fixed Coupling) Section</a:t>
            </a:r>
          </a:p>
        </p:txBody>
      </p:sp>
      <p:sp>
        <p:nvSpPr>
          <p:cNvPr id="12" name="Textfeld 11">
            <a:extLst>
              <a:ext uri="{FF2B5EF4-FFF2-40B4-BE49-F238E27FC236}">
                <a16:creationId xmlns:a16="http://schemas.microsoft.com/office/drawing/2014/main" id="{E3B66285-BEDE-0602-15F0-CC35D63670C9}"/>
              </a:ext>
            </a:extLst>
          </p:cNvPr>
          <p:cNvSpPr txBox="1"/>
          <p:nvPr/>
        </p:nvSpPr>
        <p:spPr>
          <a:xfrm>
            <a:off x="7929488" y="1412723"/>
            <a:ext cx="8861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Supply Lines </a:t>
            </a:r>
          </a:p>
        </p:txBody>
      </p:sp>
      <p:sp>
        <p:nvSpPr>
          <p:cNvPr id="13" name="Textfeld 12">
            <a:extLst>
              <a:ext uri="{FF2B5EF4-FFF2-40B4-BE49-F238E27FC236}">
                <a16:creationId xmlns:a16="http://schemas.microsoft.com/office/drawing/2014/main" id="{EE834928-4976-E436-C7C3-984ED0741D03}"/>
              </a:ext>
            </a:extLst>
          </p:cNvPr>
          <p:cNvSpPr txBox="1"/>
          <p:nvPr/>
        </p:nvSpPr>
        <p:spPr>
          <a:xfrm>
            <a:off x="9420898" y="1756177"/>
            <a:ext cx="1248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Connecting Sockets</a:t>
            </a:r>
          </a:p>
        </p:txBody>
      </p:sp>
      <p:pic>
        <p:nvPicPr>
          <p:cNvPr id="15" name="Grafik 14" descr="Ein Bild, das Elektronik enthält.&#10;&#10;Automatisch generierte Beschreibung">
            <a:extLst>
              <a:ext uri="{FF2B5EF4-FFF2-40B4-BE49-F238E27FC236}">
                <a16:creationId xmlns:a16="http://schemas.microsoft.com/office/drawing/2014/main" id="{857AD424-4EC7-6DEB-E389-D33D596B4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9688" y="1756177"/>
            <a:ext cx="1715985" cy="1644138"/>
          </a:xfrm>
          <a:prstGeom prst="rect">
            <a:avLst/>
          </a:prstGeom>
        </p:spPr>
      </p:pic>
      <p:cxnSp>
        <p:nvCxnSpPr>
          <p:cNvPr id="16" name="Gerader Verbinder 15">
            <a:extLst>
              <a:ext uri="{FF2B5EF4-FFF2-40B4-BE49-F238E27FC236}">
                <a16:creationId xmlns:a16="http://schemas.microsoft.com/office/drawing/2014/main" id="{4CFA9A18-BC21-1822-A5F8-20E6EDA92360}"/>
              </a:ext>
            </a:extLst>
          </p:cNvPr>
          <p:cNvCxnSpPr>
            <a:cxnSpLocks/>
          </p:cNvCxnSpPr>
          <p:nvPr/>
        </p:nvCxnSpPr>
        <p:spPr>
          <a:xfrm flipV="1">
            <a:off x="9486470" y="1979790"/>
            <a:ext cx="65418" cy="447396"/>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D6DD21E8-9133-9AB3-E529-C8C6FEB8DC94}"/>
              </a:ext>
            </a:extLst>
          </p:cNvPr>
          <p:cNvSpPr/>
          <p:nvPr/>
        </p:nvSpPr>
        <p:spPr>
          <a:xfrm>
            <a:off x="9459470" y="2420630"/>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cxnSp>
        <p:nvCxnSpPr>
          <p:cNvPr id="18" name="Gerader Verbinder 17">
            <a:extLst>
              <a:ext uri="{FF2B5EF4-FFF2-40B4-BE49-F238E27FC236}">
                <a16:creationId xmlns:a16="http://schemas.microsoft.com/office/drawing/2014/main" id="{2CD4FA1E-7CE1-813A-D87A-17927E531FA4}"/>
              </a:ext>
            </a:extLst>
          </p:cNvPr>
          <p:cNvCxnSpPr>
            <a:cxnSpLocks/>
          </p:cNvCxnSpPr>
          <p:nvPr/>
        </p:nvCxnSpPr>
        <p:spPr>
          <a:xfrm>
            <a:off x="8057948" y="1649624"/>
            <a:ext cx="408730" cy="817787"/>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pic>
        <p:nvPicPr>
          <p:cNvPr id="19" name="Grafik 18" descr="Ein Bild, das Im Haus enthält.&#10;&#10;Automatisch generierte Beschreibung">
            <a:extLst>
              <a:ext uri="{FF2B5EF4-FFF2-40B4-BE49-F238E27FC236}">
                <a16:creationId xmlns:a16="http://schemas.microsoft.com/office/drawing/2014/main" id="{5A8B6EE8-BB53-03D8-E3E2-CC5D1F5BC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6619" y="3491834"/>
            <a:ext cx="1694545" cy="2976987"/>
          </a:xfrm>
          <a:prstGeom prst="rect">
            <a:avLst/>
          </a:prstGeom>
        </p:spPr>
      </p:pic>
      <p:sp>
        <p:nvSpPr>
          <p:cNvPr id="20" name="Textfeld 19">
            <a:extLst>
              <a:ext uri="{FF2B5EF4-FFF2-40B4-BE49-F238E27FC236}">
                <a16:creationId xmlns:a16="http://schemas.microsoft.com/office/drawing/2014/main" id="{F06B1251-3B52-BFC9-9468-646C814B2588}"/>
              </a:ext>
            </a:extLst>
          </p:cNvPr>
          <p:cNvSpPr txBox="1"/>
          <p:nvPr/>
        </p:nvSpPr>
        <p:spPr>
          <a:xfrm>
            <a:off x="7954854" y="5098386"/>
            <a:ext cx="12481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Supply Lines (Piping and Cabling)</a:t>
            </a:r>
          </a:p>
        </p:txBody>
      </p:sp>
      <p:cxnSp>
        <p:nvCxnSpPr>
          <p:cNvPr id="21" name="Gerader Verbinder 20">
            <a:extLst>
              <a:ext uri="{FF2B5EF4-FFF2-40B4-BE49-F238E27FC236}">
                <a16:creationId xmlns:a16="http://schemas.microsoft.com/office/drawing/2014/main" id="{5EC76D8F-384D-C41E-0211-6080E4409C27}"/>
              </a:ext>
            </a:extLst>
          </p:cNvPr>
          <p:cNvCxnSpPr>
            <a:cxnSpLocks/>
          </p:cNvCxnSpPr>
          <p:nvPr/>
        </p:nvCxnSpPr>
        <p:spPr>
          <a:xfrm>
            <a:off x="9033114" y="5384272"/>
            <a:ext cx="400596" cy="322711"/>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2FFD2361-E596-0AF6-91FB-9E9B55C61EC4}"/>
              </a:ext>
            </a:extLst>
          </p:cNvPr>
          <p:cNvSpPr/>
          <p:nvPr/>
        </p:nvSpPr>
        <p:spPr>
          <a:xfrm>
            <a:off x="9433555" y="5709847"/>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23" name="Textfeld 22">
            <a:extLst>
              <a:ext uri="{FF2B5EF4-FFF2-40B4-BE49-F238E27FC236}">
                <a16:creationId xmlns:a16="http://schemas.microsoft.com/office/drawing/2014/main" id="{058F4CA1-1A8E-CFF3-9342-801D7B14AE47}"/>
              </a:ext>
            </a:extLst>
          </p:cNvPr>
          <p:cNvSpPr txBox="1"/>
          <p:nvPr/>
        </p:nvSpPr>
        <p:spPr>
          <a:xfrm>
            <a:off x="7920348" y="4548371"/>
            <a:ext cx="1248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Connection Fittings</a:t>
            </a:r>
          </a:p>
        </p:txBody>
      </p:sp>
      <p:cxnSp>
        <p:nvCxnSpPr>
          <p:cNvPr id="24" name="Gerader Verbinder 23">
            <a:extLst>
              <a:ext uri="{FF2B5EF4-FFF2-40B4-BE49-F238E27FC236}">
                <a16:creationId xmlns:a16="http://schemas.microsoft.com/office/drawing/2014/main" id="{CAD693A3-4A7F-CC0B-7326-1CE43C147E2B}"/>
              </a:ext>
            </a:extLst>
          </p:cNvPr>
          <p:cNvCxnSpPr>
            <a:cxnSpLocks/>
          </p:cNvCxnSpPr>
          <p:nvPr/>
        </p:nvCxnSpPr>
        <p:spPr>
          <a:xfrm flipV="1">
            <a:off x="9084000" y="4145991"/>
            <a:ext cx="864664" cy="465892"/>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100A6765-1324-26CF-53BD-416E372B0A34}"/>
              </a:ext>
            </a:extLst>
          </p:cNvPr>
          <p:cNvSpPr/>
          <p:nvPr/>
        </p:nvSpPr>
        <p:spPr>
          <a:xfrm>
            <a:off x="9948509" y="4106522"/>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26" name="Textfeld 25">
            <a:extLst>
              <a:ext uri="{FF2B5EF4-FFF2-40B4-BE49-F238E27FC236}">
                <a16:creationId xmlns:a16="http://schemas.microsoft.com/office/drawing/2014/main" id="{688DCD3A-6157-2F85-51D2-21B3AE03DE7E}"/>
              </a:ext>
            </a:extLst>
          </p:cNvPr>
          <p:cNvSpPr txBox="1"/>
          <p:nvPr/>
        </p:nvSpPr>
        <p:spPr>
          <a:xfrm>
            <a:off x="10747002" y="6145638"/>
            <a:ext cx="1248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Mounting Bracket</a:t>
            </a:r>
          </a:p>
        </p:txBody>
      </p:sp>
      <p:cxnSp>
        <p:nvCxnSpPr>
          <p:cNvPr id="27" name="Gerader Verbinder 26">
            <a:extLst>
              <a:ext uri="{FF2B5EF4-FFF2-40B4-BE49-F238E27FC236}">
                <a16:creationId xmlns:a16="http://schemas.microsoft.com/office/drawing/2014/main" id="{57B0BACA-2BE9-88CA-FC04-722DA4588991}"/>
              </a:ext>
            </a:extLst>
          </p:cNvPr>
          <p:cNvCxnSpPr>
            <a:cxnSpLocks/>
            <a:endCxn id="26" idx="1"/>
          </p:cNvCxnSpPr>
          <p:nvPr/>
        </p:nvCxnSpPr>
        <p:spPr>
          <a:xfrm>
            <a:off x="9935794" y="5855460"/>
            <a:ext cx="811208" cy="413289"/>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E9EB711E-F7B2-01DA-09B8-88F00E8BBEB5}"/>
              </a:ext>
            </a:extLst>
          </p:cNvPr>
          <p:cNvSpPr/>
          <p:nvPr/>
        </p:nvSpPr>
        <p:spPr>
          <a:xfrm>
            <a:off x="9917652" y="5841942"/>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29" name="Ellipse 28">
            <a:extLst>
              <a:ext uri="{FF2B5EF4-FFF2-40B4-BE49-F238E27FC236}">
                <a16:creationId xmlns:a16="http://schemas.microsoft.com/office/drawing/2014/main" id="{F0070CBC-24C6-5B8A-1CCC-CCD40CDB0023}"/>
              </a:ext>
            </a:extLst>
          </p:cNvPr>
          <p:cNvSpPr/>
          <p:nvPr/>
        </p:nvSpPr>
        <p:spPr>
          <a:xfrm>
            <a:off x="10190632" y="3536127"/>
            <a:ext cx="54000" cy="5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feld 29">
            <a:extLst>
              <a:ext uri="{FF2B5EF4-FFF2-40B4-BE49-F238E27FC236}">
                <a16:creationId xmlns:a16="http://schemas.microsoft.com/office/drawing/2014/main" id="{5348405B-5203-3346-DC27-FB4B448DD0D6}"/>
              </a:ext>
            </a:extLst>
          </p:cNvPr>
          <p:cNvSpPr txBox="1"/>
          <p:nvPr/>
        </p:nvSpPr>
        <p:spPr>
          <a:xfrm>
            <a:off x="10747002" y="3124106"/>
            <a:ext cx="1248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Centering Pin</a:t>
            </a:r>
          </a:p>
        </p:txBody>
      </p:sp>
      <p:sp>
        <p:nvSpPr>
          <p:cNvPr id="31" name="Ellipse 30">
            <a:extLst>
              <a:ext uri="{FF2B5EF4-FFF2-40B4-BE49-F238E27FC236}">
                <a16:creationId xmlns:a16="http://schemas.microsoft.com/office/drawing/2014/main" id="{66AE2779-3FFA-6956-DEDA-BBBFC408A213}"/>
              </a:ext>
            </a:extLst>
          </p:cNvPr>
          <p:cNvSpPr/>
          <p:nvPr/>
        </p:nvSpPr>
        <p:spPr>
          <a:xfrm>
            <a:off x="10217632" y="3580946"/>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cxnSp>
        <p:nvCxnSpPr>
          <p:cNvPr id="32" name="Gerader Verbinder 31">
            <a:extLst>
              <a:ext uri="{FF2B5EF4-FFF2-40B4-BE49-F238E27FC236}">
                <a16:creationId xmlns:a16="http://schemas.microsoft.com/office/drawing/2014/main" id="{D51572A7-895E-DE0B-7E39-7F4CF8E0E68F}"/>
              </a:ext>
            </a:extLst>
          </p:cNvPr>
          <p:cNvCxnSpPr>
            <a:cxnSpLocks/>
          </p:cNvCxnSpPr>
          <p:nvPr/>
        </p:nvCxnSpPr>
        <p:spPr>
          <a:xfrm flipV="1">
            <a:off x="10267399" y="3312035"/>
            <a:ext cx="642891" cy="278495"/>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FA76FE15-9332-4D4F-CCC7-97F2B2C8173D}"/>
              </a:ext>
            </a:extLst>
          </p:cNvPr>
          <p:cNvSpPr txBox="1"/>
          <p:nvPr/>
        </p:nvSpPr>
        <p:spPr>
          <a:xfrm>
            <a:off x="10747002" y="3465984"/>
            <a:ext cx="1248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202B"/>
                </a:solidFill>
                <a:effectLst/>
                <a:uLnTx/>
                <a:uFillTx/>
                <a:latin typeface="D-DIN" panose="020B0504030202030204" pitchFamily="34" charset="0"/>
                <a:ea typeface="+mn-ea"/>
                <a:cs typeface="HelveticaNeueLT Std Med"/>
              </a:rPr>
              <a:t>Connecting Pins</a:t>
            </a:r>
          </a:p>
        </p:txBody>
      </p:sp>
      <p:cxnSp>
        <p:nvCxnSpPr>
          <p:cNvPr id="34" name="Gerader Verbinder 33">
            <a:extLst>
              <a:ext uri="{FF2B5EF4-FFF2-40B4-BE49-F238E27FC236}">
                <a16:creationId xmlns:a16="http://schemas.microsoft.com/office/drawing/2014/main" id="{02B39C4E-986C-0603-BD3A-6D398FA65D43}"/>
              </a:ext>
            </a:extLst>
          </p:cNvPr>
          <p:cNvCxnSpPr>
            <a:cxnSpLocks/>
            <a:stCxn id="35" idx="7"/>
          </p:cNvCxnSpPr>
          <p:nvPr/>
        </p:nvCxnSpPr>
        <p:spPr>
          <a:xfrm flipV="1">
            <a:off x="10540454" y="3702021"/>
            <a:ext cx="403808" cy="207595"/>
          </a:xfrm>
          <a:prstGeom prst="line">
            <a:avLst/>
          </a:prstGeom>
          <a:ln>
            <a:solidFill>
              <a:srgbClr val="1C202B"/>
            </a:solidFill>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4A8B58A4-B8E4-F827-AFCD-E7F356F21FE1}"/>
              </a:ext>
            </a:extLst>
          </p:cNvPr>
          <p:cNvSpPr/>
          <p:nvPr/>
        </p:nvSpPr>
        <p:spPr>
          <a:xfrm>
            <a:off x="10494362" y="3901708"/>
            <a:ext cx="54000" cy="54000"/>
          </a:xfrm>
          <a:prstGeom prst="ellipse">
            <a:avLst/>
          </a:prstGeom>
          <a:noFill/>
          <a:ln w="6350">
            <a:solidFill>
              <a:srgbClr val="1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000" b="0" i="0" u="none" strike="noStrike" kern="1200" cap="none" spc="0" normalizeH="0" baseline="0" noProof="0">
              <a:ln>
                <a:noFill/>
              </a:ln>
              <a:solidFill>
                <a:prstClr val="white"/>
              </a:solidFill>
              <a:effectLst/>
              <a:uLnTx/>
              <a:uFillTx/>
              <a:latin typeface="D-DIN" panose="020B0504030202030204" pitchFamily="34" charset="0"/>
              <a:ea typeface="+mn-ea"/>
              <a:cs typeface="+mn-cs"/>
            </a:endParaRPr>
          </a:p>
        </p:txBody>
      </p:sp>
      <p:sp>
        <p:nvSpPr>
          <p:cNvPr id="36" name="Ellipse 35">
            <a:extLst>
              <a:ext uri="{FF2B5EF4-FFF2-40B4-BE49-F238E27FC236}">
                <a16:creationId xmlns:a16="http://schemas.microsoft.com/office/drawing/2014/main" id="{B4870228-F997-E8E8-C100-2D737688F658}"/>
              </a:ext>
            </a:extLst>
          </p:cNvPr>
          <p:cNvSpPr/>
          <p:nvPr/>
        </p:nvSpPr>
        <p:spPr>
          <a:xfrm>
            <a:off x="8439678" y="2447630"/>
            <a:ext cx="54000" cy="54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hteck 36">
            <a:extLst>
              <a:ext uri="{FF2B5EF4-FFF2-40B4-BE49-F238E27FC236}">
                <a16:creationId xmlns:a16="http://schemas.microsoft.com/office/drawing/2014/main" id="{A5EDBD67-3078-6120-F20C-56781460A45B}"/>
              </a:ext>
            </a:extLst>
          </p:cNvPr>
          <p:cNvSpPr/>
          <p:nvPr/>
        </p:nvSpPr>
        <p:spPr>
          <a:xfrm>
            <a:off x="553364" y="4093830"/>
            <a:ext cx="6819664" cy="189282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DIN" panose="020B0504030202030204" pitchFamily="34" charset="0"/>
                <a:ea typeface="+mn-ea"/>
                <a:cs typeface="+mn-cs"/>
              </a:rPr>
              <a:t>System Highlights</a:t>
            </a:r>
            <a:endParaRPr kumimoji="0" lang="en-US" sz="1200" b="1" i="0" u="none" strike="noStrike" kern="1200" cap="none" spc="0" normalizeH="0" baseline="0" noProof="0" dirty="0">
              <a:ln>
                <a:noFill/>
              </a:ln>
              <a:solidFill>
                <a:srgbClr val="1C202B"/>
              </a:solidFill>
              <a:effectLst/>
              <a:uLnTx/>
              <a:uFillTx/>
              <a:latin typeface="D-DIN" panose="020B05040302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Allows different media such as gas, liquids, hydraulics or electrical currents to be coupled simultaneously and automatically.</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Immediate delivery of various media without the need for personnel to connect hoses or cables from the supply source.</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High flexibility in all directions to compensate for misalignment between the coupling partners.</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Used to harshest environments, dust-proof and temperature resistant.</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Multi-function and multi-media coupling in a single coupling solution for up to 7 separate supply lines.</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Patented solution for highest operator safety.</a:t>
            </a:r>
          </a:p>
        </p:txBody>
      </p:sp>
    </p:spTree>
    <p:extLst>
      <p:ext uri="{BB962C8B-B14F-4D97-AF65-F5344CB8AC3E}">
        <p14:creationId xmlns:p14="http://schemas.microsoft.com/office/powerpoint/2010/main" val="2466789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Slide Gate Coupler – </a:t>
            </a:r>
            <a:r>
              <a:rPr lang="en-US" cap="none" dirty="0" err="1"/>
              <a:t>qoupler</a:t>
            </a:r>
            <a:r>
              <a:rPr lang="en-US" dirty="0"/>
              <a:t> D</a:t>
            </a:r>
          </a:p>
        </p:txBody>
      </p:sp>
      <p:sp>
        <p:nvSpPr>
          <p:cNvPr id="71" name="Textfeld 70">
            <a:extLst>
              <a:ext uri="{FF2B5EF4-FFF2-40B4-BE49-F238E27FC236}">
                <a16:creationId xmlns:a16="http://schemas.microsoft.com/office/drawing/2014/main" id="{190C595A-4C69-7F50-7A15-C42340FD786F}"/>
              </a:ext>
            </a:extLst>
          </p:cNvPr>
          <p:cNvSpPr txBox="1"/>
          <p:nvPr/>
        </p:nvSpPr>
        <p:spPr>
          <a:xfrm>
            <a:off x="522288" y="2147427"/>
            <a:ext cx="66260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It is designed to get the operator in the steel plant completely away from the ladle by making the connection to the ladle slide gate fully automatically with an external cylinder. </a:t>
            </a:r>
          </a:p>
        </p:txBody>
      </p:sp>
      <p:sp>
        <p:nvSpPr>
          <p:cNvPr id="3" name="Rechteck: abgerundete Ecken 2">
            <a:extLst>
              <a:ext uri="{FF2B5EF4-FFF2-40B4-BE49-F238E27FC236}">
                <a16:creationId xmlns:a16="http://schemas.microsoft.com/office/drawing/2014/main" id="{B0483651-5C7A-F04B-7684-6CEAB79C4C8C}"/>
              </a:ext>
            </a:extLst>
          </p:cNvPr>
          <p:cNvSpPr/>
          <p:nvPr/>
        </p:nvSpPr>
        <p:spPr>
          <a:xfrm>
            <a:off x="733096" y="3356127"/>
            <a:ext cx="1670879" cy="360000"/>
          </a:xfrm>
          <a:prstGeom prst="roundRect">
            <a:avLst>
              <a:gd name="adj" fmla="val 4220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Ellipse 3">
            <a:extLst>
              <a:ext uri="{FF2B5EF4-FFF2-40B4-BE49-F238E27FC236}">
                <a16:creationId xmlns:a16="http://schemas.microsoft.com/office/drawing/2014/main" id="{47C2B563-24D9-C85C-D905-3461306D8CB9}"/>
              </a:ext>
            </a:extLst>
          </p:cNvPr>
          <p:cNvSpPr/>
          <p:nvPr/>
        </p:nvSpPr>
        <p:spPr>
          <a:xfrm>
            <a:off x="692959" y="3358635"/>
            <a:ext cx="360000" cy="360000"/>
          </a:xfrm>
          <a:prstGeom prst="ellipse">
            <a:avLst/>
          </a:prstGeom>
          <a:solidFill>
            <a:srgbClr val="1C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descr="Häkchen mit einfarbiger Füllung">
            <a:extLst>
              <a:ext uri="{FF2B5EF4-FFF2-40B4-BE49-F238E27FC236}">
                <a16:creationId xmlns:a16="http://schemas.microsoft.com/office/drawing/2014/main" id="{E959A015-FA33-1913-8273-88274C5460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597" y="3438985"/>
            <a:ext cx="214072" cy="214072"/>
          </a:xfrm>
          <a:prstGeom prst="rect">
            <a:avLst/>
          </a:prstGeom>
        </p:spPr>
      </p:pic>
      <p:sp>
        <p:nvSpPr>
          <p:cNvPr id="7" name="Textfeld 6">
            <a:extLst>
              <a:ext uri="{FF2B5EF4-FFF2-40B4-BE49-F238E27FC236}">
                <a16:creationId xmlns:a16="http://schemas.microsoft.com/office/drawing/2014/main" id="{730CB664-82DD-38C7-3BD2-E826C5F53498}"/>
              </a:ext>
            </a:extLst>
          </p:cNvPr>
          <p:cNvSpPr txBox="1"/>
          <p:nvPr/>
        </p:nvSpPr>
        <p:spPr>
          <a:xfrm>
            <a:off x="1093096" y="3397627"/>
            <a:ext cx="1224000" cy="276999"/>
          </a:xfrm>
          <a:prstGeom prst="rect">
            <a:avLst/>
          </a:prstGeom>
          <a:noFill/>
        </p:spPr>
        <p:txBody>
          <a:bodyPr wrap="square">
            <a:spAutoFit/>
          </a:bodyPr>
          <a:lstStyle/>
          <a:p>
            <a:r>
              <a:rPr lang="en-US" sz="1200" b="1" cap="all" spc="200" dirty="0">
                <a:latin typeface="D-DIN Exp" panose="020B0504020202030204" pitchFamily="34" charset="0"/>
              </a:rPr>
              <a:t>patented</a:t>
            </a:r>
          </a:p>
        </p:txBody>
      </p:sp>
      <p:pic>
        <p:nvPicPr>
          <p:cNvPr id="8" name="Grafik 7">
            <a:extLst>
              <a:ext uri="{FF2B5EF4-FFF2-40B4-BE49-F238E27FC236}">
                <a16:creationId xmlns:a16="http://schemas.microsoft.com/office/drawing/2014/main" id="{74277B96-F829-AC78-783F-E3D77FE81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404" y="3052962"/>
            <a:ext cx="701008" cy="701008"/>
          </a:xfrm>
          <a:prstGeom prst="rect">
            <a:avLst/>
          </a:prstGeom>
        </p:spPr>
      </p:pic>
      <p:pic>
        <p:nvPicPr>
          <p:cNvPr id="11" name="Grafik 10">
            <a:extLst>
              <a:ext uri="{FF2B5EF4-FFF2-40B4-BE49-F238E27FC236}">
                <a16:creationId xmlns:a16="http://schemas.microsoft.com/office/drawing/2014/main" id="{F1578958-C022-70E7-6E2F-863B9202D625}"/>
              </a:ext>
            </a:extLst>
          </p:cNvPr>
          <p:cNvPicPr>
            <a:picLocks noChangeAspect="1"/>
          </p:cNvPicPr>
          <p:nvPr/>
        </p:nvPicPr>
        <p:blipFill>
          <a:blip r:embed="rId7"/>
          <a:stretch>
            <a:fillRect/>
          </a:stretch>
        </p:blipFill>
        <p:spPr>
          <a:xfrm>
            <a:off x="8145834" y="0"/>
            <a:ext cx="4046166" cy="2839673"/>
          </a:xfrm>
          <a:prstGeom prst="rect">
            <a:avLst/>
          </a:prstGeom>
        </p:spPr>
      </p:pic>
      <p:pic>
        <p:nvPicPr>
          <p:cNvPr id="14" name="Grafik 13">
            <a:extLst>
              <a:ext uri="{FF2B5EF4-FFF2-40B4-BE49-F238E27FC236}">
                <a16:creationId xmlns:a16="http://schemas.microsoft.com/office/drawing/2014/main" id="{DF3CD68B-2237-CB45-0697-D422F0D74981}"/>
              </a:ext>
            </a:extLst>
          </p:cNvPr>
          <p:cNvPicPr>
            <a:picLocks noChangeAspect="1"/>
          </p:cNvPicPr>
          <p:nvPr/>
        </p:nvPicPr>
        <p:blipFill rotWithShape="1">
          <a:blip r:embed="rId8"/>
          <a:srcRect r="1125"/>
          <a:stretch/>
        </p:blipFill>
        <p:spPr>
          <a:xfrm>
            <a:off x="6836245" y="3536126"/>
            <a:ext cx="5114455" cy="2760457"/>
          </a:xfrm>
          <a:prstGeom prst="rect">
            <a:avLst/>
          </a:prstGeom>
        </p:spPr>
      </p:pic>
      <p:sp>
        <p:nvSpPr>
          <p:cNvPr id="38" name="Textfeld 37">
            <a:extLst>
              <a:ext uri="{FF2B5EF4-FFF2-40B4-BE49-F238E27FC236}">
                <a16:creationId xmlns:a16="http://schemas.microsoft.com/office/drawing/2014/main" id="{19D5704B-AC38-238C-FD2E-230ECA15B2D4}"/>
              </a:ext>
            </a:extLst>
          </p:cNvPr>
          <p:cNvSpPr txBox="1"/>
          <p:nvPr/>
        </p:nvSpPr>
        <p:spPr>
          <a:xfrm>
            <a:off x="593552" y="4019292"/>
            <a:ext cx="6042139" cy="2508379"/>
          </a:xfrm>
          <a:prstGeom prst="rect">
            <a:avLst/>
          </a:prstGeom>
          <a:noFill/>
        </p:spPr>
        <p:txBody>
          <a:bodyPr wrap="square">
            <a:spAutoFit/>
          </a:bodyPr>
          <a:lstStyle/>
          <a:p>
            <a:r>
              <a:rPr lang="en-AU" sz="1200" b="1" i="0" u="none" strike="noStrike" baseline="0" dirty="0">
                <a:solidFill>
                  <a:srgbClr val="000000"/>
                </a:solidFill>
                <a:latin typeface="D-DIN" panose="020B0504030202030204" pitchFamily="34" charset="0"/>
              </a:rPr>
              <a:t>System Highlights</a:t>
            </a:r>
          </a:p>
          <a:p>
            <a:endParaRPr lang="en-AU" sz="1100" b="0" i="0" u="none" strike="noStrike" baseline="0" dirty="0">
              <a:solidFill>
                <a:srgbClr val="000000"/>
              </a:solidFill>
              <a:latin typeface="D-DIN" panose="020B0504030202030204" pitchFamily="34" charset="0"/>
            </a:endParaRP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Automatic coupling of hydraulic slide gate control (fixed on turret/car) to ladle slide gate mechanism (fixed on ladle).</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Coupling actuated via pneumatic cylinder and locked via hydraulic locking device.</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Supply of all required media, gas and electrics for ladle slide gate actuation and slag detection system for ladle slide gate.</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Spring loaded system offers highest flexibility.</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High flexibility in all directions to compensate for misalignment between the coupling partners.</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For harshest environments, dust-proof and temperature resistant.</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Patented solution for highest operator safety.</a:t>
            </a:r>
          </a:p>
          <a:p>
            <a:pPr marL="171450" indent="-171450">
              <a:spcAft>
                <a:spcPts val="600"/>
              </a:spcAft>
              <a:buFont typeface="Wingdings" panose="05000000000000000000" pitchFamily="2" charset="2"/>
              <a:buChar char="§"/>
              <a:defRPr/>
            </a:pPr>
            <a:r>
              <a:rPr lang="en-US" sz="1000" dirty="0">
                <a:solidFill>
                  <a:prstClr val="black"/>
                </a:solidFill>
                <a:latin typeface="D-DIN" panose="020B0504030202030204" pitchFamily="34" charset="0"/>
              </a:rPr>
              <a:t>Very low maintenance and wear.</a:t>
            </a:r>
          </a:p>
        </p:txBody>
      </p:sp>
    </p:spTree>
    <p:extLst>
      <p:ext uri="{BB962C8B-B14F-4D97-AF65-F5344CB8AC3E}">
        <p14:creationId xmlns:p14="http://schemas.microsoft.com/office/powerpoint/2010/main" val="367076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5D654C8-1BDE-477D-9BD6-1C86B9ECD4BD}"/>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Grafik 8">
            <a:extLst>
              <a:ext uri="{FF2B5EF4-FFF2-40B4-BE49-F238E27FC236}">
                <a16:creationId xmlns:a16="http://schemas.microsoft.com/office/drawing/2014/main" id="{22A45E99-7B99-406A-8240-ACB80A69E2EF}"/>
              </a:ext>
            </a:extLst>
          </p:cNvPr>
          <p:cNvPicPr>
            <a:picLocks noChangeAspect="1"/>
          </p:cNvPicPr>
          <p:nvPr/>
        </p:nvPicPr>
        <p:blipFill rotWithShape="1">
          <a:blip r:embed="rId4">
            <a:clrChange>
              <a:clrFrom>
                <a:srgbClr val="FFFFFF"/>
              </a:clrFrom>
              <a:clrTo>
                <a:srgbClr val="FFFFFF">
                  <a:alpha val="0"/>
                </a:srgbClr>
              </a:clrTo>
            </a:clrChange>
          </a:blip>
          <a:srcRect l="17876" t="8079" r="27772" b="9147"/>
          <a:stretch/>
        </p:blipFill>
        <p:spPr>
          <a:xfrm>
            <a:off x="3942344" y="4544170"/>
            <a:ext cx="623892" cy="936000"/>
          </a:xfrm>
          <a:prstGeom prst="rect">
            <a:avLst/>
          </a:prstGeom>
          <a:scene3d>
            <a:camera prst="isometricOffAxis1Top"/>
            <a:lightRig rig="threePt" dir="t"/>
          </a:scene3d>
        </p:spPr>
      </p:pic>
      <p:grpSp>
        <p:nvGrpSpPr>
          <p:cNvPr id="10" name="Gruppieren 9">
            <a:extLst>
              <a:ext uri="{FF2B5EF4-FFF2-40B4-BE49-F238E27FC236}">
                <a16:creationId xmlns:a16="http://schemas.microsoft.com/office/drawing/2014/main" id="{211C82FD-A1ED-4F7F-9F1D-5E70D0BFD0E0}"/>
              </a:ext>
            </a:extLst>
          </p:cNvPr>
          <p:cNvGrpSpPr>
            <a:grpSpLocks noChangeAspect="1"/>
          </p:cNvGrpSpPr>
          <p:nvPr/>
        </p:nvGrpSpPr>
        <p:grpSpPr>
          <a:xfrm>
            <a:off x="3468352" y="4570470"/>
            <a:ext cx="2416247" cy="1692000"/>
            <a:chOff x="6941127" y="9149195"/>
            <a:chExt cx="4733059" cy="3314380"/>
          </a:xfrm>
        </p:grpSpPr>
        <p:sp>
          <p:nvSpPr>
            <p:cNvPr id="11" name="Freihandform: Form 10">
              <a:extLst>
                <a:ext uri="{FF2B5EF4-FFF2-40B4-BE49-F238E27FC236}">
                  <a16:creationId xmlns:a16="http://schemas.microsoft.com/office/drawing/2014/main" id="{F1205C80-9EB6-4368-A833-DEB96F4BE791}"/>
                </a:ext>
              </a:extLst>
            </p:cNvPr>
            <p:cNvSpPr/>
            <p:nvPr/>
          </p:nvSpPr>
          <p:spPr>
            <a:xfrm>
              <a:off x="6941127" y="9149195"/>
              <a:ext cx="2660073" cy="545523"/>
            </a:xfrm>
            <a:custGeom>
              <a:avLst/>
              <a:gdLst>
                <a:gd name="connsiteX0" fmla="*/ 51955 w 2660073"/>
                <a:gd name="connsiteY0" fmla="*/ 420832 h 545523"/>
                <a:gd name="connsiteX1" fmla="*/ 0 w 2660073"/>
                <a:gd name="connsiteY1" fmla="*/ 498764 h 545523"/>
                <a:gd name="connsiteX2" fmla="*/ 31173 w 2660073"/>
                <a:gd name="connsiteY2" fmla="*/ 545523 h 545523"/>
                <a:gd name="connsiteX3" fmla="*/ 275359 w 2660073"/>
                <a:gd name="connsiteY3" fmla="*/ 493569 h 545523"/>
                <a:gd name="connsiteX4" fmla="*/ 2628900 w 2660073"/>
                <a:gd name="connsiteY4" fmla="*/ 103910 h 545523"/>
                <a:gd name="connsiteX5" fmla="*/ 2654878 w 2660073"/>
                <a:gd name="connsiteY5" fmla="*/ 67541 h 545523"/>
                <a:gd name="connsiteX6" fmla="*/ 2660073 w 2660073"/>
                <a:gd name="connsiteY6" fmla="*/ 25978 h 545523"/>
                <a:gd name="connsiteX7" fmla="*/ 2623705 w 2660073"/>
                <a:gd name="connsiteY7" fmla="*/ 0 h 545523"/>
                <a:gd name="connsiteX8" fmla="*/ 2550968 w 2660073"/>
                <a:gd name="connsiteY8" fmla="*/ 0 h 545523"/>
                <a:gd name="connsiteX9" fmla="*/ 51955 w 2660073"/>
                <a:gd name="connsiteY9" fmla="*/ 420832 h 54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0073" h="545523">
                  <a:moveTo>
                    <a:pt x="51955" y="420832"/>
                  </a:moveTo>
                  <a:lnTo>
                    <a:pt x="0" y="498764"/>
                  </a:lnTo>
                  <a:lnTo>
                    <a:pt x="31173" y="545523"/>
                  </a:lnTo>
                  <a:lnTo>
                    <a:pt x="275359" y="493569"/>
                  </a:lnTo>
                  <a:lnTo>
                    <a:pt x="2628900" y="103910"/>
                  </a:lnTo>
                  <a:lnTo>
                    <a:pt x="2654878" y="67541"/>
                  </a:lnTo>
                  <a:lnTo>
                    <a:pt x="2660073" y="25978"/>
                  </a:lnTo>
                  <a:lnTo>
                    <a:pt x="2623705" y="0"/>
                  </a:lnTo>
                  <a:lnTo>
                    <a:pt x="2550968" y="0"/>
                  </a:lnTo>
                  <a:lnTo>
                    <a:pt x="51955" y="420832"/>
                  </a:lnTo>
                  <a:close/>
                </a:path>
              </a:pathLst>
            </a:custGeom>
            <a:solidFill>
              <a:srgbClr val="85C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ihandform: Form 11">
              <a:extLst>
                <a:ext uri="{FF2B5EF4-FFF2-40B4-BE49-F238E27FC236}">
                  <a16:creationId xmlns:a16="http://schemas.microsoft.com/office/drawing/2014/main" id="{C16CB10D-7F14-425A-B3DC-597F7653AE23}"/>
                </a:ext>
              </a:extLst>
            </p:cNvPr>
            <p:cNvSpPr/>
            <p:nvPr/>
          </p:nvSpPr>
          <p:spPr>
            <a:xfrm>
              <a:off x="9559636" y="9159586"/>
              <a:ext cx="2114550" cy="1532659"/>
            </a:xfrm>
            <a:custGeom>
              <a:avLst/>
              <a:gdLst>
                <a:gd name="connsiteX0" fmla="*/ 0 w 2114550"/>
                <a:gd name="connsiteY0" fmla="*/ 98714 h 1532659"/>
                <a:gd name="connsiteX1" fmla="*/ 2114550 w 2114550"/>
                <a:gd name="connsiteY1" fmla="*/ 1532659 h 1532659"/>
                <a:gd name="connsiteX2" fmla="*/ 2067791 w 2114550"/>
                <a:gd name="connsiteY2" fmla="*/ 1449532 h 1532659"/>
                <a:gd name="connsiteX3" fmla="*/ 2067791 w 2114550"/>
                <a:gd name="connsiteY3" fmla="*/ 1407969 h 1532659"/>
                <a:gd name="connsiteX4" fmla="*/ 2067791 w 2114550"/>
                <a:gd name="connsiteY4" fmla="*/ 1361209 h 1532659"/>
                <a:gd name="connsiteX5" fmla="*/ 213014 w 2114550"/>
                <a:gd name="connsiteY5" fmla="*/ 62346 h 1532659"/>
                <a:gd name="connsiteX6" fmla="*/ 140278 w 2114550"/>
                <a:gd name="connsiteY6" fmla="*/ 31173 h 1532659"/>
                <a:gd name="connsiteX7" fmla="*/ 46759 w 2114550"/>
                <a:gd name="connsiteY7" fmla="*/ 5196 h 1532659"/>
                <a:gd name="connsiteX8" fmla="*/ 15587 w 2114550"/>
                <a:gd name="connsiteY8" fmla="*/ 0 h 1532659"/>
                <a:gd name="connsiteX9" fmla="*/ 0 w 2114550"/>
                <a:gd name="connsiteY9" fmla="*/ 98714 h 153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4550" h="1532659">
                  <a:moveTo>
                    <a:pt x="0" y="98714"/>
                  </a:moveTo>
                  <a:lnTo>
                    <a:pt x="2114550" y="1532659"/>
                  </a:lnTo>
                  <a:lnTo>
                    <a:pt x="2067791" y="1449532"/>
                  </a:lnTo>
                  <a:lnTo>
                    <a:pt x="2067791" y="1407969"/>
                  </a:lnTo>
                  <a:lnTo>
                    <a:pt x="2067791" y="1361209"/>
                  </a:lnTo>
                  <a:lnTo>
                    <a:pt x="213014" y="62346"/>
                  </a:lnTo>
                  <a:lnTo>
                    <a:pt x="140278" y="31173"/>
                  </a:lnTo>
                  <a:lnTo>
                    <a:pt x="46759" y="5196"/>
                  </a:lnTo>
                  <a:lnTo>
                    <a:pt x="15587" y="0"/>
                  </a:lnTo>
                  <a:lnTo>
                    <a:pt x="0" y="98714"/>
                  </a:lnTo>
                  <a:close/>
                </a:path>
              </a:pathLst>
            </a:custGeom>
            <a:solidFill>
              <a:srgbClr val="85C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ihandform: Form 12">
              <a:extLst>
                <a:ext uri="{FF2B5EF4-FFF2-40B4-BE49-F238E27FC236}">
                  <a16:creationId xmlns:a16="http://schemas.microsoft.com/office/drawing/2014/main" id="{49CC0880-3DE5-4116-BD82-702C74D8B114}"/>
                </a:ext>
              </a:extLst>
            </p:cNvPr>
            <p:cNvSpPr/>
            <p:nvPr/>
          </p:nvSpPr>
          <p:spPr>
            <a:xfrm>
              <a:off x="9009657" y="11124478"/>
              <a:ext cx="2513516" cy="1339097"/>
            </a:xfrm>
            <a:custGeom>
              <a:avLst/>
              <a:gdLst>
                <a:gd name="connsiteX0" fmla="*/ 2513516 w 2513516"/>
                <a:gd name="connsiteY0" fmla="*/ 1313095 h 1339097"/>
                <a:gd name="connsiteX1" fmla="*/ 2335837 w 2513516"/>
                <a:gd name="connsiteY1" fmla="*/ 1326096 h 1339097"/>
                <a:gd name="connsiteX2" fmla="*/ 2205827 w 2513516"/>
                <a:gd name="connsiteY2" fmla="*/ 1339097 h 1339097"/>
                <a:gd name="connsiteX3" fmla="*/ 2101820 w 2513516"/>
                <a:gd name="connsiteY3" fmla="*/ 1330430 h 1339097"/>
                <a:gd name="connsiteX4" fmla="*/ 2019480 w 2513516"/>
                <a:gd name="connsiteY4" fmla="*/ 1308762 h 1339097"/>
                <a:gd name="connsiteX5" fmla="*/ 1924140 w 2513516"/>
                <a:gd name="connsiteY5" fmla="*/ 1265425 h 1339097"/>
                <a:gd name="connsiteX6" fmla="*/ 43336 w 2513516"/>
                <a:gd name="connsiteY6" fmla="*/ 34669 h 1339097"/>
                <a:gd name="connsiteX7" fmla="*/ 0 w 2513516"/>
                <a:gd name="connsiteY7" fmla="*/ 0 h 13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3516" h="1339097">
                  <a:moveTo>
                    <a:pt x="2513516" y="1313095"/>
                  </a:moveTo>
                  <a:lnTo>
                    <a:pt x="2335837" y="1326096"/>
                  </a:lnTo>
                  <a:lnTo>
                    <a:pt x="2205827" y="1339097"/>
                  </a:lnTo>
                  <a:lnTo>
                    <a:pt x="2101820" y="1330430"/>
                  </a:lnTo>
                  <a:lnTo>
                    <a:pt x="2019480" y="1308762"/>
                  </a:lnTo>
                  <a:lnTo>
                    <a:pt x="1924140" y="1265425"/>
                  </a:lnTo>
                  <a:lnTo>
                    <a:pt x="43336" y="34669"/>
                  </a:lnTo>
                  <a:lnTo>
                    <a:pt x="0" y="0"/>
                  </a:lnTo>
                </a:path>
              </a:pathLst>
            </a:custGeom>
            <a:noFill/>
            <a:ln w="38100">
              <a:solidFill>
                <a:srgbClr val="85C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ihandform: Form 13">
              <a:extLst>
                <a:ext uri="{FF2B5EF4-FFF2-40B4-BE49-F238E27FC236}">
                  <a16:creationId xmlns:a16="http://schemas.microsoft.com/office/drawing/2014/main" id="{E3BFC60B-D407-471A-B7F3-8C39A8C0BA37}"/>
                </a:ext>
              </a:extLst>
            </p:cNvPr>
            <p:cNvSpPr/>
            <p:nvPr/>
          </p:nvSpPr>
          <p:spPr>
            <a:xfrm>
              <a:off x="6959841" y="9633702"/>
              <a:ext cx="2062817" cy="1503777"/>
            </a:xfrm>
            <a:custGeom>
              <a:avLst/>
              <a:gdLst>
                <a:gd name="connsiteX0" fmla="*/ 2062817 w 2062817"/>
                <a:gd name="connsiteY0" fmla="*/ 1503777 h 1503777"/>
                <a:gd name="connsiteX1" fmla="*/ 39003 w 2062817"/>
                <a:gd name="connsiteY1" fmla="*/ 160345 h 1503777"/>
                <a:gd name="connsiteX2" fmla="*/ 8667 w 2062817"/>
                <a:gd name="connsiteY2" fmla="*/ 134343 h 1503777"/>
                <a:gd name="connsiteX3" fmla="*/ 0 w 2062817"/>
                <a:gd name="connsiteY3" fmla="*/ 95341 h 1503777"/>
                <a:gd name="connsiteX4" fmla="*/ 0 w 2062817"/>
                <a:gd name="connsiteY4" fmla="*/ 95341 h 1503777"/>
                <a:gd name="connsiteX5" fmla="*/ 13001 w 2062817"/>
                <a:gd name="connsiteY5" fmla="*/ 0 h 150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817" h="1503777">
                  <a:moveTo>
                    <a:pt x="2062817" y="1503777"/>
                  </a:moveTo>
                  <a:lnTo>
                    <a:pt x="39003" y="160345"/>
                  </a:lnTo>
                  <a:lnTo>
                    <a:pt x="8667" y="134343"/>
                  </a:lnTo>
                  <a:lnTo>
                    <a:pt x="0" y="95341"/>
                  </a:lnTo>
                  <a:lnTo>
                    <a:pt x="0" y="95341"/>
                  </a:lnTo>
                  <a:lnTo>
                    <a:pt x="13001" y="0"/>
                  </a:lnTo>
                </a:path>
              </a:pathLst>
            </a:custGeom>
            <a:noFill/>
            <a:ln w="38100">
              <a:solidFill>
                <a:srgbClr val="85C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echteck 23">
            <a:extLst>
              <a:ext uri="{FF2B5EF4-FFF2-40B4-BE49-F238E27FC236}">
                <a16:creationId xmlns:a16="http://schemas.microsoft.com/office/drawing/2014/main" id="{00124A2A-ADF7-46FA-B6B9-0CEA122B8B13}"/>
              </a:ext>
            </a:extLst>
          </p:cNvPr>
          <p:cNvSpPr/>
          <p:nvPr/>
        </p:nvSpPr>
        <p:spPr>
          <a:xfrm>
            <a:off x="6060637" y="4444415"/>
            <a:ext cx="5878255"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highlight>
                  <a:srgbClr val="1DB3E4"/>
                </a:highlight>
                <a:uLnTx/>
                <a:uFillTx/>
                <a:latin typeface="D-DIN Condensed" panose="020B0506030202030204" pitchFamily="34" charset="0"/>
                <a:ea typeface="+mn-ea"/>
                <a:cs typeface="+mn-cs"/>
              </a:rPr>
              <a:t>We digitize and transform metallurgical processes into software that creates added value.</a:t>
            </a:r>
          </a:p>
        </p:txBody>
      </p:sp>
      <p:pic>
        <p:nvPicPr>
          <p:cNvPr id="6" name="Grafik 5">
            <a:extLst>
              <a:ext uri="{FF2B5EF4-FFF2-40B4-BE49-F238E27FC236}">
                <a16:creationId xmlns:a16="http://schemas.microsoft.com/office/drawing/2014/main" id="{9063BD23-93E0-4C01-A35F-7767AD4AC1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7" name="Textfeld 6">
            <a:extLst>
              <a:ext uri="{FF2B5EF4-FFF2-40B4-BE49-F238E27FC236}">
                <a16:creationId xmlns:a16="http://schemas.microsoft.com/office/drawing/2014/main" id="{1CF1AA2A-9D37-46A0-AEE8-1DAB552ED102}"/>
              </a:ext>
            </a:extLst>
          </p:cNvPr>
          <p:cNvSpPr txBox="1"/>
          <p:nvPr/>
        </p:nvSpPr>
        <p:spPr>
          <a:xfrm>
            <a:off x="875958" y="502475"/>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rPr>
              <a:t>OUR Mission</a:t>
            </a:r>
            <a:endParaRPr kumimoji="0" lang="de-AT" sz="44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sp>
        <p:nvSpPr>
          <p:cNvPr id="15" name="Rechteck 14">
            <a:extLst>
              <a:ext uri="{FF2B5EF4-FFF2-40B4-BE49-F238E27FC236}">
                <a16:creationId xmlns:a16="http://schemas.microsoft.com/office/drawing/2014/main" id="{F867E46C-DE18-4F5A-A3FF-28B499698AAF}"/>
              </a:ext>
            </a:extLst>
          </p:cNvPr>
          <p:cNvSpPr/>
          <p:nvPr/>
        </p:nvSpPr>
        <p:spPr>
          <a:xfrm>
            <a:off x="1844107" y="1888513"/>
            <a:ext cx="432000" cy="21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96F8B730-B963-4D94-BE57-B03A90045EBF}"/>
              </a:ext>
            </a:extLst>
          </p:cNvPr>
          <p:cNvSpPr/>
          <p:nvPr/>
        </p:nvSpPr>
        <p:spPr>
          <a:xfrm>
            <a:off x="1844107" y="2256913"/>
            <a:ext cx="432000" cy="21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A655F071-4039-4B1A-9A13-128167F5A3A4}"/>
              </a:ext>
            </a:extLst>
          </p:cNvPr>
          <p:cNvSpPr/>
          <p:nvPr/>
        </p:nvSpPr>
        <p:spPr>
          <a:xfrm>
            <a:off x="1844107" y="2625313"/>
            <a:ext cx="432000" cy="216000"/>
          </a:xfrm>
          <a:prstGeom prst="rect">
            <a:avLst/>
          </a:prstGeom>
          <a:solidFill>
            <a:srgbClr val="1B202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hteck: abgerundete Ecken 17">
            <a:extLst>
              <a:ext uri="{FF2B5EF4-FFF2-40B4-BE49-F238E27FC236}">
                <a16:creationId xmlns:a16="http://schemas.microsoft.com/office/drawing/2014/main" id="{5AD6F1B3-9116-4E5E-BF9F-5D788F183D25}"/>
              </a:ext>
            </a:extLst>
          </p:cNvPr>
          <p:cNvSpPr/>
          <p:nvPr/>
        </p:nvSpPr>
        <p:spPr>
          <a:xfrm>
            <a:off x="5128669" y="1411139"/>
            <a:ext cx="1368000" cy="38896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hteck: abgerundete Ecken 18">
            <a:extLst>
              <a:ext uri="{FF2B5EF4-FFF2-40B4-BE49-F238E27FC236}">
                <a16:creationId xmlns:a16="http://schemas.microsoft.com/office/drawing/2014/main" id="{352D8BA6-B663-4324-AA3B-6F2571753801}"/>
              </a:ext>
            </a:extLst>
          </p:cNvPr>
          <p:cNvSpPr/>
          <p:nvPr/>
        </p:nvSpPr>
        <p:spPr>
          <a:xfrm>
            <a:off x="5128669" y="2169458"/>
            <a:ext cx="1368000" cy="38896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hteck: abgerundete Ecken 19">
            <a:extLst>
              <a:ext uri="{FF2B5EF4-FFF2-40B4-BE49-F238E27FC236}">
                <a16:creationId xmlns:a16="http://schemas.microsoft.com/office/drawing/2014/main" id="{4DE310D7-EFC8-474D-ABB4-F63A607E9687}"/>
              </a:ext>
            </a:extLst>
          </p:cNvPr>
          <p:cNvSpPr/>
          <p:nvPr/>
        </p:nvSpPr>
        <p:spPr>
          <a:xfrm>
            <a:off x="7207932" y="2170431"/>
            <a:ext cx="1368000" cy="38896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Gerade Verbindung mit Pfeil 21">
            <a:extLst>
              <a:ext uri="{FF2B5EF4-FFF2-40B4-BE49-F238E27FC236}">
                <a16:creationId xmlns:a16="http://schemas.microsoft.com/office/drawing/2014/main" id="{948452B7-680A-440F-BF8E-44D9EC6B1466}"/>
              </a:ext>
            </a:extLst>
          </p:cNvPr>
          <p:cNvCxnSpPr/>
          <p:nvPr/>
        </p:nvCxnSpPr>
        <p:spPr>
          <a:xfrm>
            <a:off x="2285294" y="2366184"/>
            <a:ext cx="83487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Verbinder: gewinkelt 22">
            <a:extLst>
              <a:ext uri="{FF2B5EF4-FFF2-40B4-BE49-F238E27FC236}">
                <a16:creationId xmlns:a16="http://schemas.microsoft.com/office/drawing/2014/main" id="{2C8B9EC3-529C-43C5-B8E8-D5FC9D60DBC4}"/>
              </a:ext>
            </a:extLst>
          </p:cNvPr>
          <p:cNvCxnSpPr>
            <a:stCxn id="15" idx="3"/>
          </p:cNvCxnSpPr>
          <p:nvPr/>
        </p:nvCxnSpPr>
        <p:spPr>
          <a:xfrm>
            <a:off x="2276107" y="1996513"/>
            <a:ext cx="844066" cy="260400"/>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Verbinder: gewinkelt 24">
            <a:extLst>
              <a:ext uri="{FF2B5EF4-FFF2-40B4-BE49-F238E27FC236}">
                <a16:creationId xmlns:a16="http://schemas.microsoft.com/office/drawing/2014/main" id="{4E26E2D2-C11A-425B-81DB-BC2A5A0768D6}"/>
              </a:ext>
            </a:extLst>
          </p:cNvPr>
          <p:cNvCxnSpPr>
            <a:stCxn id="17" idx="3"/>
          </p:cNvCxnSpPr>
          <p:nvPr/>
        </p:nvCxnSpPr>
        <p:spPr>
          <a:xfrm flipV="1">
            <a:off x="2276107" y="2472913"/>
            <a:ext cx="844066" cy="260400"/>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63EC8116-D536-4FE7-AA46-808448D82445}"/>
              </a:ext>
            </a:extLst>
          </p:cNvPr>
          <p:cNvSpPr/>
          <p:nvPr/>
        </p:nvSpPr>
        <p:spPr>
          <a:xfrm>
            <a:off x="1840450" y="1888513"/>
            <a:ext cx="432000" cy="21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eck 26">
            <a:extLst>
              <a:ext uri="{FF2B5EF4-FFF2-40B4-BE49-F238E27FC236}">
                <a16:creationId xmlns:a16="http://schemas.microsoft.com/office/drawing/2014/main" id="{F1CC1BCE-68FF-4CA4-8A20-496FBC4BF0CA}"/>
              </a:ext>
            </a:extLst>
          </p:cNvPr>
          <p:cNvSpPr/>
          <p:nvPr/>
        </p:nvSpPr>
        <p:spPr>
          <a:xfrm>
            <a:off x="1840450" y="2256913"/>
            <a:ext cx="432000" cy="21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hteck 27">
            <a:extLst>
              <a:ext uri="{FF2B5EF4-FFF2-40B4-BE49-F238E27FC236}">
                <a16:creationId xmlns:a16="http://schemas.microsoft.com/office/drawing/2014/main" id="{32199238-12F4-4A34-8563-30DD7371632E}"/>
              </a:ext>
            </a:extLst>
          </p:cNvPr>
          <p:cNvSpPr/>
          <p:nvPr/>
        </p:nvSpPr>
        <p:spPr>
          <a:xfrm>
            <a:off x="1840450" y="2625313"/>
            <a:ext cx="432000" cy="216000"/>
          </a:xfrm>
          <a:prstGeom prst="rect">
            <a:avLst/>
          </a:prstGeom>
          <a:solidFill>
            <a:srgbClr val="1B202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hteck: abgerundete Ecken 28">
            <a:extLst>
              <a:ext uri="{FF2B5EF4-FFF2-40B4-BE49-F238E27FC236}">
                <a16:creationId xmlns:a16="http://schemas.microsoft.com/office/drawing/2014/main" id="{3419DF95-E6EF-4A7B-9F49-6D0B8B2EF27C}"/>
              </a:ext>
            </a:extLst>
          </p:cNvPr>
          <p:cNvSpPr/>
          <p:nvPr/>
        </p:nvSpPr>
        <p:spPr>
          <a:xfrm>
            <a:off x="3120173" y="1976626"/>
            <a:ext cx="1314481" cy="792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eck: abgerundete Ecken 29">
            <a:extLst>
              <a:ext uri="{FF2B5EF4-FFF2-40B4-BE49-F238E27FC236}">
                <a16:creationId xmlns:a16="http://schemas.microsoft.com/office/drawing/2014/main" id="{08199F72-8542-49FB-92CF-4272DE148ABF}"/>
              </a:ext>
            </a:extLst>
          </p:cNvPr>
          <p:cNvSpPr/>
          <p:nvPr/>
        </p:nvSpPr>
        <p:spPr>
          <a:xfrm>
            <a:off x="5116093" y="2927777"/>
            <a:ext cx="1368000" cy="388961"/>
          </a:xfrm>
          <a:prstGeom prst="roundRect">
            <a:avLst/>
          </a:prstGeom>
          <a:solidFill>
            <a:srgbClr val="1B202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uppieren 30">
            <a:extLst>
              <a:ext uri="{FF2B5EF4-FFF2-40B4-BE49-F238E27FC236}">
                <a16:creationId xmlns:a16="http://schemas.microsoft.com/office/drawing/2014/main" id="{D271158E-48DB-426F-93DD-766BD807AD2C}"/>
              </a:ext>
            </a:extLst>
          </p:cNvPr>
          <p:cNvGrpSpPr/>
          <p:nvPr/>
        </p:nvGrpSpPr>
        <p:grpSpPr>
          <a:xfrm>
            <a:off x="9262844" y="1823936"/>
            <a:ext cx="536305" cy="1125377"/>
            <a:chOff x="8278390" y="754289"/>
            <a:chExt cx="536305" cy="1125377"/>
          </a:xfrm>
          <a:noFill/>
        </p:grpSpPr>
        <p:sp>
          <p:nvSpPr>
            <p:cNvPr id="32" name="Rechteck 31">
              <a:extLst>
                <a:ext uri="{FF2B5EF4-FFF2-40B4-BE49-F238E27FC236}">
                  <a16:creationId xmlns:a16="http://schemas.microsoft.com/office/drawing/2014/main" id="{A3B6B64C-A819-4E57-9FCE-022C4B3D623F}"/>
                </a:ext>
              </a:extLst>
            </p:cNvPr>
            <p:cNvSpPr/>
            <p:nvPr/>
          </p:nvSpPr>
          <p:spPr>
            <a:xfrm>
              <a:off x="8304330" y="754289"/>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hteck 32">
              <a:extLst>
                <a:ext uri="{FF2B5EF4-FFF2-40B4-BE49-F238E27FC236}">
                  <a16:creationId xmlns:a16="http://schemas.microsoft.com/office/drawing/2014/main" id="{37EFE5B7-4604-48AF-B0AD-EE50A235E116}"/>
                </a:ext>
              </a:extLst>
            </p:cNvPr>
            <p:cNvSpPr/>
            <p:nvPr/>
          </p:nvSpPr>
          <p:spPr>
            <a:xfrm>
              <a:off x="8284875" y="1053697"/>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hteck 33">
              <a:extLst>
                <a:ext uri="{FF2B5EF4-FFF2-40B4-BE49-F238E27FC236}">
                  <a16:creationId xmlns:a16="http://schemas.microsoft.com/office/drawing/2014/main" id="{B940F78B-CFE3-4108-BD2E-94B52CCCC8DA}"/>
                </a:ext>
              </a:extLst>
            </p:cNvPr>
            <p:cNvSpPr/>
            <p:nvPr/>
          </p:nvSpPr>
          <p:spPr>
            <a:xfrm>
              <a:off x="8284875" y="1351379"/>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hteck 34">
              <a:extLst>
                <a:ext uri="{FF2B5EF4-FFF2-40B4-BE49-F238E27FC236}">
                  <a16:creationId xmlns:a16="http://schemas.microsoft.com/office/drawing/2014/main" id="{20CE17A8-60E1-4E46-959C-2FEEBF0547BC}"/>
                </a:ext>
              </a:extLst>
            </p:cNvPr>
            <p:cNvSpPr/>
            <p:nvPr/>
          </p:nvSpPr>
          <p:spPr>
            <a:xfrm>
              <a:off x="8278390" y="1663666"/>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hteck 35">
              <a:extLst>
                <a:ext uri="{FF2B5EF4-FFF2-40B4-BE49-F238E27FC236}">
                  <a16:creationId xmlns:a16="http://schemas.microsoft.com/office/drawing/2014/main" id="{68E9C6D8-E954-46D6-BE47-14EA5153C5D5}"/>
                </a:ext>
              </a:extLst>
            </p:cNvPr>
            <p:cNvSpPr/>
            <p:nvPr/>
          </p:nvSpPr>
          <p:spPr>
            <a:xfrm>
              <a:off x="8598695" y="754289"/>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hteck 36">
              <a:extLst>
                <a:ext uri="{FF2B5EF4-FFF2-40B4-BE49-F238E27FC236}">
                  <a16:creationId xmlns:a16="http://schemas.microsoft.com/office/drawing/2014/main" id="{44F31518-5B84-4584-98D1-DD10DCFCC0EE}"/>
                </a:ext>
              </a:extLst>
            </p:cNvPr>
            <p:cNvSpPr/>
            <p:nvPr/>
          </p:nvSpPr>
          <p:spPr>
            <a:xfrm>
              <a:off x="8598695" y="1060091"/>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hteck 37">
              <a:extLst>
                <a:ext uri="{FF2B5EF4-FFF2-40B4-BE49-F238E27FC236}">
                  <a16:creationId xmlns:a16="http://schemas.microsoft.com/office/drawing/2014/main" id="{CA21650A-78A6-448A-83D0-A99E2899E7A6}"/>
                </a:ext>
              </a:extLst>
            </p:cNvPr>
            <p:cNvSpPr/>
            <p:nvPr/>
          </p:nvSpPr>
          <p:spPr>
            <a:xfrm>
              <a:off x="8598695" y="1357864"/>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hteck 38">
              <a:extLst>
                <a:ext uri="{FF2B5EF4-FFF2-40B4-BE49-F238E27FC236}">
                  <a16:creationId xmlns:a16="http://schemas.microsoft.com/office/drawing/2014/main" id="{5111ABA2-0CB2-42DD-91BA-B0D76C532E64}"/>
                </a:ext>
              </a:extLst>
            </p:cNvPr>
            <p:cNvSpPr/>
            <p:nvPr/>
          </p:nvSpPr>
          <p:spPr>
            <a:xfrm>
              <a:off x="8598695" y="1663666"/>
              <a:ext cx="216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0" name="Verbinder: gewinkelt 39">
            <a:extLst>
              <a:ext uri="{FF2B5EF4-FFF2-40B4-BE49-F238E27FC236}">
                <a16:creationId xmlns:a16="http://schemas.microsoft.com/office/drawing/2014/main" id="{ED597EBF-D352-4724-A721-9F0CE669746C}"/>
              </a:ext>
            </a:extLst>
          </p:cNvPr>
          <p:cNvCxnSpPr>
            <a:cxnSpLocks/>
          </p:cNvCxnSpPr>
          <p:nvPr/>
        </p:nvCxnSpPr>
        <p:spPr>
          <a:xfrm flipV="1">
            <a:off x="8593180" y="1944815"/>
            <a:ext cx="684000" cy="413802"/>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Verbinder: gewinkelt 40">
            <a:extLst>
              <a:ext uri="{FF2B5EF4-FFF2-40B4-BE49-F238E27FC236}">
                <a16:creationId xmlns:a16="http://schemas.microsoft.com/office/drawing/2014/main" id="{17B674B9-7176-4B10-A591-562E77EFA271}"/>
              </a:ext>
            </a:extLst>
          </p:cNvPr>
          <p:cNvCxnSpPr>
            <a:cxnSpLocks/>
          </p:cNvCxnSpPr>
          <p:nvPr/>
        </p:nvCxnSpPr>
        <p:spPr>
          <a:xfrm flipV="1">
            <a:off x="8600882" y="2228023"/>
            <a:ext cx="648000" cy="133739"/>
          </a:xfrm>
          <a:prstGeom prst="bentConnector3">
            <a:avLst>
              <a:gd name="adj1" fmla="val 5100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Verbinder: gewinkelt 41">
            <a:extLst>
              <a:ext uri="{FF2B5EF4-FFF2-40B4-BE49-F238E27FC236}">
                <a16:creationId xmlns:a16="http://schemas.microsoft.com/office/drawing/2014/main" id="{0062F62B-2EB5-45DE-9D62-8AF381CAFCE2}"/>
              </a:ext>
            </a:extLst>
          </p:cNvPr>
          <p:cNvCxnSpPr>
            <a:cxnSpLocks/>
          </p:cNvCxnSpPr>
          <p:nvPr/>
        </p:nvCxnSpPr>
        <p:spPr>
          <a:xfrm>
            <a:off x="8604931" y="2357784"/>
            <a:ext cx="648000" cy="164848"/>
          </a:xfrm>
          <a:prstGeom prst="bentConnector3">
            <a:avLst>
              <a:gd name="adj1" fmla="val 5200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B0194C81-8B06-467E-8AFB-A91BD4A99D7A}"/>
              </a:ext>
            </a:extLst>
          </p:cNvPr>
          <p:cNvCxnSpPr>
            <a:cxnSpLocks/>
          </p:cNvCxnSpPr>
          <p:nvPr/>
        </p:nvCxnSpPr>
        <p:spPr>
          <a:xfrm>
            <a:off x="8591962" y="2364269"/>
            <a:ext cx="648000" cy="470650"/>
          </a:xfrm>
          <a:prstGeom prst="bentConnector3">
            <a:avLst>
              <a:gd name="adj1" fmla="val 5300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Verbinder: gewinkelt 43">
            <a:extLst>
              <a:ext uri="{FF2B5EF4-FFF2-40B4-BE49-F238E27FC236}">
                <a16:creationId xmlns:a16="http://schemas.microsoft.com/office/drawing/2014/main" id="{6E0CFB3C-4C40-4546-9995-805E604AC054}"/>
              </a:ext>
            </a:extLst>
          </p:cNvPr>
          <p:cNvCxnSpPr>
            <a:cxnSpLocks/>
            <a:stCxn id="29" idx="3"/>
            <a:endCxn id="30" idx="1"/>
          </p:cNvCxnSpPr>
          <p:nvPr/>
        </p:nvCxnSpPr>
        <p:spPr>
          <a:xfrm>
            <a:off x="4434654" y="2372626"/>
            <a:ext cx="681439" cy="749632"/>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Verbinder: gewinkelt 44">
            <a:extLst>
              <a:ext uri="{FF2B5EF4-FFF2-40B4-BE49-F238E27FC236}">
                <a16:creationId xmlns:a16="http://schemas.microsoft.com/office/drawing/2014/main" id="{36875158-41A2-4C7E-BBEA-D1E6986F0D65}"/>
              </a:ext>
            </a:extLst>
          </p:cNvPr>
          <p:cNvCxnSpPr>
            <a:cxnSpLocks/>
            <a:stCxn id="30" idx="3"/>
            <a:endCxn id="20" idx="1"/>
          </p:cNvCxnSpPr>
          <p:nvPr/>
        </p:nvCxnSpPr>
        <p:spPr>
          <a:xfrm flipV="1">
            <a:off x="6484093" y="2364912"/>
            <a:ext cx="723839" cy="757346"/>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Rechteck 45">
            <a:extLst>
              <a:ext uri="{FF2B5EF4-FFF2-40B4-BE49-F238E27FC236}">
                <a16:creationId xmlns:a16="http://schemas.microsoft.com/office/drawing/2014/main" id="{210295D0-FA06-42EC-9A5C-FD7590DF0029}"/>
              </a:ext>
            </a:extLst>
          </p:cNvPr>
          <p:cNvSpPr/>
          <p:nvPr/>
        </p:nvSpPr>
        <p:spPr>
          <a:xfrm>
            <a:off x="1283898" y="2721206"/>
            <a:ext cx="828000" cy="595532"/>
          </a:xfrm>
          <a:prstGeom prst="rect">
            <a:avLst/>
          </a:prstGeom>
          <a:solidFill>
            <a:srgbClr val="1B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rafik 46" descr="Tablet">
            <a:extLst>
              <a:ext uri="{FF2B5EF4-FFF2-40B4-BE49-F238E27FC236}">
                <a16:creationId xmlns:a16="http://schemas.microsoft.com/office/drawing/2014/main" id="{62F4636C-B004-48E9-956A-CA24DD4124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4704" y="2472913"/>
            <a:ext cx="1085978" cy="1085978"/>
          </a:xfrm>
          <a:prstGeom prst="rect">
            <a:avLst/>
          </a:prstGeom>
        </p:spPr>
      </p:pic>
      <p:sp>
        <p:nvSpPr>
          <p:cNvPr id="48" name="Rechteck 47">
            <a:extLst>
              <a:ext uri="{FF2B5EF4-FFF2-40B4-BE49-F238E27FC236}">
                <a16:creationId xmlns:a16="http://schemas.microsoft.com/office/drawing/2014/main" id="{02811054-4BF1-4ABF-9A4C-C5D989FA595A}"/>
              </a:ext>
            </a:extLst>
          </p:cNvPr>
          <p:cNvSpPr/>
          <p:nvPr/>
        </p:nvSpPr>
        <p:spPr>
          <a:xfrm>
            <a:off x="3349897" y="2502136"/>
            <a:ext cx="828000" cy="595532"/>
          </a:xfrm>
          <a:prstGeom prst="rect">
            <a:avLst/>
          </a:prstGeom>
          <a:solidFill>
            <a:srgbClr val="1B202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hteck 48">
            <a:extLst>
              <a:ext uri="{FF2B5EF4-FFF2-40B4-BE49-F238E27FC236}">
                <a16:creationId xmlns:a16="http://schemas.microsoft.com/office/drawing/2014/main" id="{99B8FB9C-1BAE-450C-9A51-23A73470220A}"/>
              </a:ext>
            </a:extLst>
          </p:cNvPr>
          <p:cNvSpPr/>
          <p:nvPr/>
        </p:nvSpPr>
        <p:spPr>
          <a:xfrm>
            <a:off x="5366877" y="3090564"/>
            <a:ext cx="828000" cy="595532"/>
          </a:xfrm>
          <a:prstGeom prst="rect">
            <a:avLst/>
          </a:prstGeom>
          <a:solidFill>
            <a:srgbClr val="1B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hteck 49">
            <a:extLst>
              <a:ext uri="{FF2B5EF4-FFF2-40B4-BE49-F238E27FC236}">
                <a16:creationId xmlns:a16="http://schemas.microsoft.com/office/drawing/2014/main" id="{7977983A-9DA5-47EA-A82E-4B0273B6B59C}"/>
              </a:ext>
            </a:extLst>
          </p:cNvPr>
          <p:cNvSpPr/>
          <p:nvPr/>
        </p:nvSpPr>
        <p:spPr>
          <a:xfrm>
            <a:off x="7472589" y="2387763"/>
            <a:ext cx="828000" cy="595532"/>
          </a:xfrm>
          <a:prstGeom prst="rect">
            <a:avLst/>
          </a:prstGeom>
          <a:solidFill>
            <a:srgbClr val="1B202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hteck 50">
            <a:extLst>
              <a:ext uri="{FF2B5EF4-FFF2-40B4-BE49-F238E27FC236}">
                <a16:creationId xmlns:a16="http://schemas.microsoft.com/office/drawing/2014/main" id="{5B915A7F-4146-45C2-B2D4-35E5215827D0}"/>
              </a:ext>
            </a:extLst>
          </p:cNvPr>
          <p:cNvSpPr/>
          <p:nvPr/>
        </p:nvSpPr>
        <p:spPr>
          <a:xfrm>
            <a:off x="9505494" y="2694105"/>
            <a:ext cx="828000" cy="595532"/>
          </a:xfrm>
          <a:prstGeom prst="rect">
            <a:avLst/>
          </a:prstGeom>
          <a:solidFill>
            <a:srgbClr val="1B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Grafik 51" descr="Tablet">
            <a:extLst>
              <a:ext uri="{FF2B5EF4-FFF2-40B4-BE49-F238E27FC236}">
                <a16:creationId xmlns:a16="http://schemas.microsoft.com/office/drawing/2014/main" id="{EB3AED12-6CF5-4EF7-86E7-4B1FD47129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6804" y="2256913"/>
            <a:ext cx="1085978" cy="1085978"/>
          </a:xfrm>
          <a:prstGeom prst="rect">
            <a:avLst/>
          </a:prstGeom>
        </p:spPr>
      </p:pic>
      <p:pic>
        <p:nvPicPr>
          <p:cNvPr id="53" name="Grafik 52" descr="Tablet">
            <a:extLst>
              <a:ext uri="{FF2B5EF4-FFF2-40B4-BE49-F238E27FC236}">
                <a16:creationId xmlns:a16="http://schemas.microsoft.com/office/drawing/2014/main" id="{11075E72-FCB0-4A99-BB31-CDD233D23D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4517" y="2841313"/>
            <a:ext cx="1085978" cy="1085978"/>
          </a:xfrm>
          <a:prstGeom prst="rect">
            <a:avLst/>
          </a:prstGeom>
        </p:spPr>
      </p:pic>
      <p:pic>
        <p:nvPicPr>
          <p:cNvPr id="54" name="Grafik 53" descr="Tablet">
            <a:extLst>
              <a:ext uri="{FF2B5EF4-FFF2-40B4-BE49-F238E27FC236}">
                <a16:creationId xmlns:a16="http://schemas.microsoft.com/office/drawing/2014/main" id="{B1D3B96E-8C4D-4788-8622-D6994EEE1F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46847" y="2142453"/>
            <a:ext cx="1085978" cy="1085978"/>
          </a:xfrm>
          <a:prstGeom prst="rect">
            <a:avLst/>
          </a:prstGeom>
        </p:spPr>
      </p:pic>
      <p:pic>
        <p:nvPicPr>
          <p:cNvPr id="55" name="Grafik 54" descr="Tablet">
            <a:extLst>
              <a:ext uri="{FF2B5EF4-FFF2-40B4-BE49-F238E27FC236}">
                <a16:creationId xmlns:a16="http://schemas.microsoft.com/office/drawing/2014/main" id="{FE421F6A-119B-4D08-A9BF-7D8ADE194E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0186" y="2440306"/>
            <a:ext cx="1085978" cy="1085978"/>
          </a:xfrm>
          <a:prstGeom prst="rect">
            <a:avLst/>
          </a:prstGeom>
        </p:spPr>
      </p:pic>
      <p:pic>
        <p:nvPicPr>
          <p:cNvPr id="56" name="Grafik 55" descr="Balkendiagramm">
            <a:extLst>
              <a:ext uri="{FF2B5EF4-FFF2-40B4-BE49-F238E27FC236}">
                <a16:creationId xmlns:a16="http://schemas.microsoft.com/office/drawing/2014/main" id="{D6895431-31DB-4A8B-9273-5649974EAA5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9380" y="3141439"/>
            <a:ext cx="477375" cy="477375"/>
          </a:xfrm>
          <a:prstGeom prst="rect">
            <a:avLst/>
          </a:prstGeom>
        </p:spPr>
      </p:pic>
      <p:pic>
        <p:nvPicPr>
          <p:cNvPr id="57" name="Grafik 56" descr="Messgerät">
            <a:extLst>
              <a:ext uri="{FF2B5EF4-FFF2-40B4-BE49-F238E27FC236}">
                <a16:creationId xmlns:a16="http://schemas.microsoft.com/office/drawing/2014/main" id="{399D9935-6FA0-41FA-9657-E54637DBE46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17447" y="2525544"/>
            <a:ext cx="498298" cy="498298"/>
          </a:xfrm>
          <a:prstGeom prst="rect">
            <a:avLst/>
          </a:prstGeom>
        </p:spPr>
      </p:pic>
      <p:pic>
        <p:nvPicPr>
          <p:cNvPr id="58" name="Grafik 57" descr="Aufwärtstrend">
            <a:extLst>
              <a:ext uri="{FF2B5EF4-FFF2-40B4-BE49-F238E27FC236}">
                <a16:creationId xmlns:a16="http://schemas.microsoft.com/office/drawing/2014/main" id="{3278074E-AA85-4CFC-B3B9-05414CACC8B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8553" y="2445388"/>
            <a:ext cx="480108" cy="480108"/>
          </a:xfrm>
          <a:prstGeom prst="rect">
            <a:avLst/>
          </a:prstGeom>
        </p:spPr>
      </p:pic>
      <p:pic>
        <p:nvPicPr>
          <p:cNvPr id="59" name="Grafik 58" descr="Kreisdiagramm">
            <a:extLst>
              <a:ext uri="{FF2B5EF4-FFF2-40B4-BE49-F238E27FC236}">
                <a16:creationId xmlns:a16="http://schemas.microsoft.com/office/drawing/2014/main" id="{EAC85B20-C307-4B6A-8778-A4321E43561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1018" y="2774326"/>
            <a:ext cx="466106" cy="466106"/>
          </a:xfrm>
          <a:prstGeom prst="rect">
            <a:avLst/>
          </a:prstGeom>
        </p:spPr>
      </p:pic>
      <p:pic>
        <p:nvPicPr>
          <p:cNvPr id="60" name="Grafik 59" descr="Schild">
            <a:extLst>
              <a:ext uri="{FF2B5EF4-FFF2-40B4-BE49-F238E27FC236}">
                <a16:creationId xmlns:a16="http://schemas.microsoft.com/office/drawing/2014/main" id="{F9E7B35D-423D-4728-8E99-114B55BA1B0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77486" y="2724959"/>
            <a:ext cx="503883" cy="503883"/>
          </a:xfrm>
          <a:prstGeom prst="rect">
            <a:avLst/>
          </a:prstGeom>
        </p:spPr>
      </p:pic>
      <p:sp>
        <p:nvSpPr>
          <p:cNvPr id="61" name="Ellipse 60">
            <a:extLst>
              <a:ext uri="{FF2B5EF4-FFF2-40B4-BE49-F238E27FC236}">
                <a16:creationId xmlns:a16="http://schemas.microsoft.com/office/drawing/2014/main" id="{D746A19B-28FA-4B15-9171-6A4AF78850E6}"/>
              </a:ext>
            </a:extLst>
          </p:cNvPr>
          <p:cNvSpPr/>
          <p:nvPr/>
        </p:nvSpPr>
        <p:spPr>
          <a:xfrm>
            <a:off x="4048702" y="2399601"/>
            <a:ext cx="240054" cy="255494"/>
          </a:xfrm>
          <a:prstGeom prst="ellipse">
            <a:avLst/>
          </a:prstGeom>
          <a:solidFill>
            <a:srgbClr val="08B5EB"/>
          </a:solidFill>
          <a:ln>
            <a:noFill/>
          </a:ln>
          <a:effectLst>
            <a:glow rad="101600">
              <a:srgbClr val="08B5E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Ellipse 61">
            <a:extLst>
              <a:ext uri="{FF2B5EF4-FFF2-40B4-BE49-F238E27FC236}">
                <a16:creationId xmlns:a16="http://schemas.microsoft.com/office/drawing/2014/main" id="{C8DCC587-8448-45B6-AA1C-B901EB7836F5}"/>
              </a:ext>
            </a:extLst>
          </p:cNvPr>
          <p:cNvSpPr/>
          <p:nvPr/>
        </p:nvSpPr>
        <p:spPr>
          <a:xfrm>
            <a:off x="6073493" y="2982152"/>
            <a:ext cx="240054" cy="255494"/>
          </a:xfrm>
          <a:prstGeom prst="ellipse">
            <a:avLst/>
          </a:prstGeom>
          <a:solidFill>
            <a:srgbClr val="EA6423"/>
          </a:solidFill>
          <a:ln>
            <a:noFill/>
          </a:ln>
          <a:effectLst>
            <a:glow rad="101600">
              <a:srgbClr val="EA642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Ellipse 62">
            <a:extLst>
              <a:ext uri="{FF2B5EF4-FFF2-40B4-BE49-F238E27FC236}">
                <a16:creationId xmlns:a16="http://schemas.microsoft.com/office/drawing/2014/main" id="{424DBC9C-DFC0-4C2E-82A2-4262C66BFF6B}"/>
              </a:ext>
            </a:extLst>
          </p:cNvPr>
          <p:cNvSpPr/>
          <p:nvPr/>
        </p:nvSpPr>
        <p:spPr>
          <a:xfrm>
            <a:off x="8188265" y="2256913"/>
            <a:ext cx="240054" cy="255494"/>
          </a:xfrm>
          <a:prstGeom prst="ellipse">
            <a:avLst/>
          </a:prstGeom>
          <a:solidFill>
            <a:srgbClr val="87BB3F"/>
          </a:solidFill>
          <a:ln>
            <a:noFill/>
          </a:ln>
          <a:effectLst>
            <a:glow rad="101600">
              <a:srgbClr val="87BB3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Ellipse 63">
            <a:extLst>
              <a:ext uri="{FF2B5EF4-FFF2-40B4-BE49-F238E27FC236}">
                <a16:creationId xmlns:a16="http://schemas.microsoft.com/office/drawing/2014/main" id="{7F0D1F6E-39BC-4EFC-8101-FCFBA68DC1C8}"/>
              </a:ext>
            </a:extLst>
          </p:cNvPr>
          <p:cNvSpPr/>
          <p:nvPr/>
        </p:nvSpPr>
        <p:spPr>
          <a:xfrm>
            <a:off x="10213467" y="2585819"/>
            <a:ext cx="240054" cy="255494"/>
          </a:xfrm>
          <a:prstGeom prst="ellipse">
            <a:avLst/>
          </a:prstGeom>
          <a:solidFill>
            <a:srgbClr val="FFC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Ellipse 64">
            <a:extLst>
              <a:ext uri="{FF2B5EF4-FFF2-40B4-BE49-F238E27FC236}">
                <a16:creationId xmlns:a16="http://schemas.microsoft.com/office/drawing/2014/main" id="{B51911DE-1B50-4147-91D5-D84EB6526029}"/>
              </a:ext>
            </a:extLst>
          </p:cNvPr>
          <p:cNvSpPr/>
          <p:nvPr/>
        </p:nvSpPr>
        <p:spPr>
          <a:xfrm>
            <a:off x="2023884" y="2622806"/>
            <a:ext cx="240054" cy="255494"/>
          </a:xfrm>
          <a:prstGeom prst="ellipse">
            <a:avLst/>
          </a:prstGeom>
          <a:gradFill flip="none" rotWithShape="1">
            <a:gsLst>
              <a:gs pos="0">
                <a:schemeClr val="bg1"/>
              </a:gs>
              <a:gs pos="100000">
                <a:schemeClr val="bg1">
                  <a:lumMod val="85000"/>
                </a:schemeClr>
              </a:gs>
            </a:gsLst>
            <a:path path="circle">
              <a:fillToRect l="50000" t="50000" r="50000" b="50000"/>
            </a:path>
            <a:tileRect/>
          </a:gra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778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Equipment and Devices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References</a:t>
            </a:r>
          </a:p>
        </p:txBody>
      </p:sp>
      <p:sp>
        <p:nvSpPr>
          <p:cNvPr id="3" name="Textfeld 2">
            <a:extLst>
              <a:ext uri="{FF2B5EF4-FFF2-40B4-BE49-F238E27FC236}">
                <a16:creationId xmlns:a16="http://schemas.microsoft.com/office/drawing/2014/main" id="{E7EAF321-93F0-958F-B15E-4B21100A427C}"/>
              </a:ext>
            </a:extLst>
          </p:cNvPr>
          <p:cNvSpPr txBox="1"/>
          <p:nvPr/>
        </p:nvSpPr>
        <p:spPr>
          <a:xfrm>
            <a:off x="522288" y="2147427"/>
            <a:ext cx="66260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Since 1997, </a:t>
            </a:r>
            <a:r>
              <a:rPr kumimoji="0" lang="en-US" sz="1600" b="0" i="0" u="none" strike="noStrike" kern="1200" cap="none" spc="0" normalizeH="0" baseline="0" noProof="0" dirty="0" err="1">
                <a:ln>
                  <a:noFill/>
                </a:ln>
                <a:solidFill>
                  <a:prstClr val="black"/>
                </a:solidFill>
                <a:effectLst/>
                <a:uLnTx/>
                <a:uFillTx/>
                <a:latin typeface="D-DIN Exp" panose="020B0504020202030204" pitchFamily="34" charset="0"/>
              </a:rPr>
              <a:t>qoncept</a:t>
            </a:r>
            <a:r>
              <a:rPr kumimoji="0" lang="en-US" sz="1600" b="0" i="0" u="none" strike="noStrike" kern="1200" cap="none" spc="0" normalizeH="0" baseline="0" noProof="0" dirty="0">
                <a:ln>
                  <a:noFill/>
                </a:ln>
                <a:solidFill>
                  <a:prstClr val="black"/>
                </a:solidFill>
                <a:effectLst/>
                <a:uLnTx/>
                <a:uFillTx/>
                <a:latin typeface="D-DIN" panose="020B0504030202030204" pitchFamily="34" charset="0"/>
                <a:ea typeface="+mn-ea"/>
                <a:cs typeface="+mn-cs"/>
              </a:rPr>
              <a:t> staff has equipped:</a:t>
            </a:r>
          </a:p>
        </p:txBody>
      </p:sp>
      <p:pic>
        <p:nvPicPr>
          <p:cNvPr id="8" name="Grafik 7">
            <a:extLst>
              <a:ext uri="{FF2B5EF4-FFF2-40B4-BE49-F238E27FC236}">
                <a16:creationId xmlns:a16="http://schemas.microsoft.com/office/drawing/2014/main" id="{FDBAAF30-EA4B-17F2-CB75-8395A567D844}"/>
              </a:ext>
            </a:extLst>
          </p:cNvPr>
          <p:cNvPicPr>
            <a:picLocks noChangeAspect="1"/>
          </p:cNvPicPr>
          <p:nvPr/>
        </p:nvPicPr>
        <p:blipFill>
          <a:blip r:embed="rId3"/>
          <a:stretch>
            <a:fillRect/>
          </a:stretch>
        </p:blipFill>
        <p:spPr>
          <a:xfrm>
            <a:off x="441820" y="2552439"/>
            <a:ext cx="1641970" cy="2967518"/>
          </a:xfrm>
          <a:prstGeom prst="rect">
            <a:avLst/>
          </a:prstGeom>
        </p:spPr>
      </p:pic>
      <p:pic>
        <p:nvPicPr>
          <p:cNvPr id="13" name="Grafik 12">
            <a:extLst>
              <a:ext uri="{FF2B5EF4-FFF2-40B4-BE49-F238E27FC236}">
                <a16:creationId xmlns:a16="http://schemas.microsoft.com/office/drawing/2014/main" id="{9E67515B-FD7B-6475-2E12-49F5708BC016}"/>
              </a:ext>
            </a:extLst>
          </p:cNvPr>
          <p:cNvPicPr>
            <a:picLocks noChangeAspect="1"/>
          </p:cNvPicPr>
          <p:nvPr/>
        </p:nvPicPr>
        <p:blipFill>
          <a:blip r:embed="rId4"/>
          <a:stretch>
            <a:fillRect/>
          </a:stretch>
        </p:blipFill>
        <p:spPr>
          <a:xfrm>
            <a:off x="4995644" y="2118065"/>
            <a:ext cx="6440884" cy="3970240"/>
          </a:xfrm>
          <a:prstGeom prst="rect">
            <a:avLst/>
          </a:prstGeom>
        </p:spPr>
      </p:pic>
    </p:spTree>
    <p:extLst>
      <p:ext uri="{BB962C8B-B14F-4D97-AF65-F5344CB8AC3E}">
        <p14:creationId xmlns:p14="http://schemas.microsoft.com/office/powerpoint/2010/main" val="4183208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6480-D6C5-ED34-EC77-765FF20E9781}"/>
              </a:ext>
            </a:extLst>
          </p:cNvPr>
          <p:cNvSpPr>
            <a:spLocks noGrp="1" noRot="1" noMove="1" noResize="1" noEditPoints="1" noAdjustHandles="1" noChangeArrowheads="1" noChangeShapeType="1"/>
          </p:cNvSpPr>
          <p:nvPr>
            <p:ph type="body" sz="quarter" idx="14"/>
          </p:nvPr>
        </p:nvSpPr>
        <p:spPr/>
        <p:txBody>
          <a:bodyPr/>
          <a:lstStyle/>
          <a:p>
            <a:r>
              <a:rPr lang="en-US" dirty="0"/>
              <a:t>04</a:t>
            </a:r>
          </a:p>
        </p:txBody>
      </p:sp>
      <p:sp>
        <p:nvSpPr>
          <p:cNvPr id="3" name="Text Placeholder 2">
            <a:extLst>
              <a:ext uri="{FF2B5EF4-FFF2-40B4-BE49-F238E27FC236}">
                <a16:creationId xmlns:a16="http://schemas.microsoft.com/office/drawing/2014/main" id="{F29473C2-E2FA-53BC-508F-78A3616754DF}"/>
              </a:ext>
            </a:extLst>
          </p:cNvPr>
          <p:cNvSpPr>
            <a:spLocks noGrp="1" noRot="1" noMove="1" noResize="1" noEditPoints="1" noAdjustHandles="1" noChangeArrowheads="1" noChangeShapeType="1"/>
          </p:cNvSpPr>
          <p:nvPr>
            <p:ph type="body" sz="quarter" idx="15"/>
          </p:nvPr>
        </p:nvSpPr>
        <p:spPr/>
        <p:txBody>
          <a:bodyPr/>
          <a:lstStyle/>
          <a:p>
            <a:r>
              <a:rPr lang="en-US" dirty="0"/>
              <a:t>consulting and studies</a:t>
            </a:r>
          </a:p>
        </p:txBody>
      </p:sp>
    </p:spTree>
    <p:extLst>
      <p:ext uri="{BB962C8B-B14F-4D97-AF65-F5344CB8AC3E}">
        <p14:creationId xmlns:p14="http://schemas.microsoft.com/office/powerpoint/2010/main" val="369176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2CF76B2-6FD6-D51F-98C4-AB3EC35B4409}"/>
              </a:ext>
            </a:extLst>
          </p:cNvPr>
          <p:cNvPicPr>
            <a:picLocks noChangeAspect="1"/>
          </p:cNvPicPr>
          <p:nvPr/>
        </p:nvPicPr>
        <p:blipFill>
          <a:blip r:embed="rId3"/>
          <a:stretch>
            <a:fillRect/>
          </a:stretch>
        </p:blipFill>
        <p:spPr>
          <a:xfrm>
            <a:off x="9241095" y="2510704"/>
            <a:ext cx="2578019" cy="1044000"/>
          </a:xfrm>
          <a:prstGeom prst="rect">
            <a:avLst/>
          </a:prstGeom>
          <a:effectLst>
            <a:outerShdw blurRad="50800" dist="38100" dir="2700000" algn="tl" rotWithShape="0">
              <a:prstClr val="black">
                <a:alpha val="40000"/>
              </a:prstClr>
            </a:outerShdw>
          </a:effectLst>
        </p:spPr>
      </p:pic>
      <p:pic>
        <p:nvPicPr>
          <p:cNvPr id="73" name="Grafik 72">
            <a:extLst>
              <a:ext uri="{FF2B5EF4-FFF2-40B4-BE49-F238E27FC236}">
                <a16:creationId xmlns:a16="http://schemas.microsoft.com/office/drawing/2014/main" id="{F2E4EC74-B48D-DE42-E227-6EFE8A15901D}"/>
              </a:ext>
            </a:extLst>
          </p:cNvPr>
          <p:cNvPicPr>
            <a:picLocks noChangeAspect="1"/>
          </p:cNvPicPr>
          <p:nvPr/>
        </p:nvPicPr>
        <p:blipFill>
          <a:blip r:embed="rId4"/>
          <a:stretch>
            <a:fillRect/>
          </a:stretch>
        </p:blipFill>
        <p:spPr>
          <a:xfrm>
            <a:off x="9270104" y="1276821"/>
            <a:ext cx="2520000" cy="1044728"/>
          </a:xfrm>
          <a:prstGeom prst="rect">
            <a:avLst/>
          </a:prstGeom>
          <a:effectLst>
            <a:outerShdw blurRad="50800" dist="38100" dir="2700000" algn="tl" rotWithShape="0">
              <a:prstClr val="black">
                <a:alpha val="40000"/>
              </a:prstClr>
            </a:outerShdw>
          </a:effectLst>
        </p:spPr>
      </p:pic>
      <p:pic>
        <p:nvPicPr>
          <p:cNvPr id="75" name="Grafik 74">
            <a:extLst>
              <a:ext uri="{FF2B5EF4-FFF2-40B4-BE49-F238E27FC236}">
                <a16:creationId xmlns:a16="http://schemas.microsoft.com/office/drawing/2014/main" id="{8E4B0FEF-A454-8469-9504-710D10D7D415}"/>
              </a:ext>
            </a:extLst>
          </p:cNvPr>
          <p:cNvPicPr>
            <a:picLocks noChangeAspect="1"/>
          </p:cNvPicPr>
          <p:nvPr/>
        </p:nvPicPr>
        <p:blipFill>
          <a:blip r:embed="rId5"/>
          <a:stretch>
            <a:fillRect/>
          </a:stretch>
        </p:blipFill>
        <p:spPr>
          <a:xfrm>
            <a:off x="6584101" y="3725701"/>
            <a:ext cx="2520000" cy="1095741"/>
          </a:xfrm>
          <a:prstGeom prst="rect">
            <a:avLst/>
          </a:prstGeom>
          <a:effectLst>
            <a:outerShdw blurRad="50800" dist="38100" dir="2700000" algn="tl" rotWithShape="0">
              <a:prstClr val="black">
                <a:alpha val="40000"/>
              </a:prstClr>
            </a:outerShdw>
          </a:effectLst>
        </p:spPr>
      </p:pic>
      <p:pic>
        <p:nvPicPr>
          <p:cNvPr id="77" name="Grafik 76">
            <a:extLst>
              <a:ext uri="{FF2B5EF4-FFF2-40B4-BE49-F238E27FC236}">
                <a16:creationId xmlns:a16="http://schemas.microsoft.com/office/drawing/2014/main" id="{C406699B-1A06-003C-586B-CB81BA81621A}"/>
              </a:ext>
            </a:extLst>
          </p:cNvPr>
          <p:cNvPicPr>
            <a:picLocks noChangeAspect="1"/>
          </p:cNvPicPr>
          <p:nvPr/>
        </p:nvPicPr>
        <p:blipFill>
          <a:blip r:embed="rId6"/>
          <a:stretch>
            <a:fillRect/>
          </a:stretch>
        </p:blipFill>
        <p:spPr>
          <a:xfrm>
            <a:off x="6489696" y="5222595"/>
            <a:ext cx="2520000" cy="1070305"/>
          </a:xfrm>
          <a:prstGeom prst="rect">
            <a:avLst/>
          </a:prstGeom>
          <a:effectLst>
            <a:outerShdw blurRad="50800" dist="38100" dir="2700000" algn="tl" rotWithShape="0">
              <a:prstClr val="black">
                <a:alpha val="40000"/>
              </a:prstClr>
            </a:outerShdw>
          </a:effectLst>
        </p:spPr>
      </p:pic>
      <p:pic>
        <p:nvPicPr>
          <p:cNvPr id="79" name="Grafik 78">
            <a:extLst>
              <a:ext uri="{FF2B5EF4-FFF2-40B4-BE49-F238E27FC236}">
                <a16:creationId xmlns:a16="http://schemas.microsoft.com/office/drawing/2014/main" id="{5B51EA65-C660-E6A8-7EE6-492C4951232C}"/>
              </a:ext>
            </a:extLst>
          </p:cNvPr>
          <p:cNvPicPr>
            <a:picLocks noChangeAspect="1"/>
          </p:cNvPicPr>
          <p:nvPr/>
        </p:nvPicPr>
        <p:blipFill>
          <a:blip r:embed="rId7"/>
          <a:stretch>
            <a:fillRect/>
          </a:stretch>
        </p:blipFill>
        <p:spPr>
          <a:xfrm>
            <a:off x="9299114" y="3774185"/>
            <a:ext cx="2520000" cy="1094587"/>
          </a:xfrm>
          <a:prstGeom prst="rect">
            <a:avLst/>
          </a:prstGeom>
          <a:effectLst>
            <a:outerShdw blurRad="50800" dist="38100" dir="2700000" algn="tl" rotWithShape="0">
              <a:prstClr val="black">
                <a:alpha val="40000"/>
              </a:prstClr>
            </a:outerShdw>
          </a:effectLst>
        </p:spPr>
      </p:pic>
      <p:pic>
        <p:nvPicPr>
          <p:cNvPr id="84" name="Grafik 83">
            <a:extLst>
              <a:ext uri="{FF2B5EF4-FFF2-40B4-BE49-F238E27FC236}">
                <a16:creationId xmlns:a16="http://schemas.microsoft.com/office/drawing/2014/main" id="{1CBE2F67-2B13-178D-799A-300C9F4E3ABD}"/>
              </a:ext>
            </a:extLst>
          </p:cNvPr>
          <p:cNvPicPr>
            <a:picLocks noChangeAspect="1"/>
          </p:cNvPicPr>
          <p:nvPr/>
        </p:nvPicPr>
        <p:blipFill>
          <a:blip r:embed="rId8"/>
          <a:stretch>
            <a:fillRect/>
          </a:stretch>
        </p:blipFill>
        <p:spPr>
          <a:xfrm>
            <a:off x="679084" y="5219253"/>
            <a:ext cx="2520000" cy="1074887"/>
          </a:xfrm>
          <a:prstGeom prst="rect">
            <a:avLst/>
          </a:prstGeom>
          <a:effectLst>
            <a:outerShdw blurRad="50800" dist="38100" dir="2700000" algn="tl" rotWithShape="0">
              <a:prstClr val="black">
                <a:alpha val="40000"/>
              </a:prstClr>
            </a:outerShdw>
          </a:effectLst>
        </p:spPr>
      </p:pic>
      <p:pic>
        <p:nvPicPr>
          <p:cNvPr id="86" name="Grafik 85">
            <a:extLst>
              <a:ext uri="{FF2B5EF4-FFF2-40B4-BE49-F238E27FC236}">
                <a16:creationId xmlns:a16="http://schemas.microsoft.com/office/drawing/2014/main" id="{01CBFB55-9E88-2A20-81DC-945987F78C47}"/>
              </a:ext>
            </a:extLst>
          </p:cNvPr>
          <p:cNvPicPr>
            <a:picLocks noChangeAspect="1"/>
          </p:cNvPicPr>
          <p:nvPr/>
        </p:nvPicPr>
        <p:blipFill>
          <a:blip r:embed="rId9"/>
          <a:stretch>
            <a:fillRect/>
          </a:stretch>
        </p:blipFill>
        <p:spPr>
          <a:xfrm>
            <a:off x="9299114" y="5203948"/>
            <a:ext cx="2520000" cy="1088952"/>
          </a:xfrm>
          <a:prstGeom prst="rect">
            <a:avLst/>
          </a:prstGeom>
          <a:effectLst>
            <a:outerShdw blurRad="50800" dist="38100" dir="2700000" algn="tl" rotWithShape="0">
              <a:prstClr val="black">
                <a:alpha val="40000"/>
              </a:prstClr>
            </a:outerShdw>
          </a:effectLst>
        </p:spPr>
      </p:pic>
      <p:pic>
        <p:nvPicPr>
          <p:cNvPr id="87" name="Grafik 86" descr="Ein Bild, das Himmel, Person, draußen, Gelände enthält.&#10;&#10;Automatisch generierte Beschreibung">
            <a:extLst>
              <a:ext uri="{FF2B5EF4-FFF2-40B4-BE49-F238E27FC236}">
                <a16:creationId xmlns:a16="http://schemas.microsoft.com/office/drawing/2014/main" id="{F30D99BB-754B-7256-FAAC-DBD1FCA13CAB}"/>
              </a:ext>
            </a:extLst>
          </p:cNvPr>
          <p:cNvPicPr>
            <a:picLocks noChangeAspect="1"/>
          </p:cNvPicPr>
          <p:nvPr/>
        </p:nvPicPr>
        <p:blipFill rotWithShape="1">
          <a:blip r:embed="rId10">
            <a:alphaModFix amt="20000"/>
            <a:extLst>
              <a:ext uri="{28A0092B-C50C-407E-A947-70E740481C1C}">
                <a14:useLocalDpi xmlns:a14="http://schemas.microsoft.com/office/drawing/2010/main" val="0"/>
              </a:ext>
            </a:extLst>
          </a:blip>
          <a:srcRect r="26342"/>
          <a:stretch/>
        </p:blipFill>
        <p:spPr>
          <a:xfrm>
            <a:off x="3211552" y="0"/>
            <a:ext cx="8980448" cy="6858000"/>
          </a:xfrm>
          <a:prstGeom prst="rect">
            <a:avLst/>
          </a:prstGeom>
        </p:spPr>
      </p:pic>
      <p:sp>
        <p:nvSpPr>
          <p:cNvPr id="88" name="Rechteck 87">
            <a:extLst>
              <a:ext uri="{FF2B5EF4-FFF2-40B4-BE49-F238E27FC236}">
                <a16:creationId xmlns:a16="http://schemas.microsoft.com/office/drawing/2014/main" id="{EB9D330B-795F-F511-F3B3-C0D177DE2DED}"/>
              </a:ext>
            </a:extLst>
          </p:cNvPr>
          <p:cNvSpPr/>
          <p:nvPr/>
        </p:nvSpPr>
        <p:spPr>
          <a:xfrm>
            <a:off x="3199084" y="1"/>
            <a:ext cx="3636629" cy="6857999"/>
          </a:xfrm>
          <a:prstGeom prst="rect">
            <a:avLst/>
          </a:prstGeom>
          <a:gradFill flip="none" rotWithShape="1">
            <a:gsLst>
              <a:gs pos="0">
                <a:schemeClr val="bg1"/>
              </a:gs>
              <a:gs pos="68824">
                <a:srgbClr val="FFFFFF">
                  <a:alpha val="50000"/>
                </a:srgbClr>
              </a:gs>
              <a:gs pos="34000">
                <a:schemeClr val="bg1">
                  <a:alpha val="9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a:p>
        </p:txBody>
      </p:sp>
      <p:pic>
        <p:nvPicPr>
          <p:cNvPr id="85" name="Grafik 84">
            <a:extLst>
              <a:ext uri="{FF2B5EF4-FFF2-40B4-BE49-F238E27FC236}">
                <a16:creationId xmlns:a16="http://schemas.microsoft.com/office/drawing/2014/main" id="{504C785B-FE7A-C7F8-B53D-EF021CBFF959}"/>
              </a:ext>
            </a:extLst>
          </p:cNvPr>
          <p:cNvPicPr>
            <a:picLocks noChangeAspect="1"/>
          </p:cNvPicPr>
          <p:nvPr/>
        </p:nvPicPr>
        <p:blipFill>
          <a:blip r:embed="rId11"/>
          <a:stretch>
            <a:fillRect/>
          </a:stretch>
        </p:blipFill>
        <p:spPr>
          <a:xfrm>
            <a:off x="3609557" y="5218013"/>
            <a:ext cx="2520000" cy="1077369"/>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19D6DB7C-71A1-A577-23BE-99698631DD5A}"/>
              </a:ext>
            </a:extLst>
          </p:cNvPr>
          <p:cNvSpPr txBox="1"/>
          <p:nvPr/>
        </p:nvSpPr>
        <p:spPr>
          <a:xfrm>
            <a:off x="579669" y="2073235"/>
            <a:ext cx="7717043" cy="2677656"/>
          </a:xfrm>
          <a:prstGeom prst="rect">
            <a:avLst/>
          </a:prstGeom>
          <a:noFill/>
        </p:spPr>
        <p:txBody>
          <a:bodyPr wrap="square">
            <a:spAutoFit/>
          </a:bodyPr>
          <a:lstStyle/>
          <a:p>
            <a:pPr marL="342900" indent="-342900">
              <a:buFont typeface="Wingdings" panose="05000000000000000000" pitchFamily="2" charset="2"/>
              <a:buChar char="§"/>
            </a:pPr>
            <a:r>
              <a:rPr lang="en-US" sz="1400" dirty="0">
                <a:latin typeface="D-DIN" panose="020B0504030202030204" pitchFamily="34" charset="0"/>
              </a:rPr>
              <a:t>Technological Consulting Services for Ingot Casting</a:t>
            </a:r>
          </a:p>
          <a:p>
            <a:pPr marL="342900" indent="-342900">
              <a:buFont typeface="Wingdings" panose="05000000000000000000" pitchFamily="2" charset="2"/>
              <a:buChar char="§"/>
            </a:pPr>
            <a:r>
              <a:rPr lang="en-US" sz="1400" dirty="0">
                <a:latin typeface="D-DIN" panose="020B0504030202030204" pitchFamily="34" charset="0"/>
              </a:rPr>
              <a:t>Evaluation of Potential Steel Plant Improvements</a:t>
            </a:r>
          </a:p>
          <a:p>
            <a:pPr marL="342900" indent="-342900">
              <a:buFont typeface="Wingdings" panose="05000000000000000000" pitchFamily="2" charset="2"/>
              <a:buChar char="§"/>
            </a:pPr>
            <a:r>
              <a:rPr lang="en-US" sz="1400" dirty="0">
                <a:latin typeface="D-DIN" panose="020B0504030202030204" pitchFamily="34" charset="0"/>
              </a:rPr>
              <a:t>Improving the </a:t>
            </a:r>
            <a:r>
              <a:rPr lang="en-US" sz="1400" dirty="0" err="1">
                <a:latin typeface="D-DIN" panose="020B0504030202030204" pitchFamily="34" charset="0"/>
              </a:rPr>
              <a:t>Meltshop’s</a:t>
            </a:r>
            <a:r>
              <a:rPr lang="en-US" sz="1400" dirty="0">
                <a:latin typeface="D-DIN" panose="020B0504030202030204" pitchFamily="34" charset="0"/>
              </a:rPr>
              <a:t> Productivity</a:t>
            </a:r>
          </a:p>
          <a:p>
            <a:pPr marL="342900" indent="-342900">
              <a:buFont typeface="Wingdings" panose="05000000000000000000" pitchFamily="2" charset="2"/>
              <a:buChar char="§"/>
            </a:pPr>
            <a:r>
              <a:rPr lang="en-US" sz="1400" dirty="0">
                <a:latin typeface="D-DIN" panose="020B0504030202030204" pitchFamily="34" charset="0"/>
              </a:rPr>
              <a:t>Solidification Analysis for Continuous Casting</a:t>
            </a:r>
          </a:p>
          <a:p>
            <a:pPr marL="342900" indent="-342900">
              <a:buFont typeface="Wingdings" panose="05000000000000000000" pitchFamily="2" charset="2"/>
              <a:buChar char="§"/>
            </a:pPr>
            <a:r>
              <a:rPr lang="en-US" sz="1400" dirty="0">
                <a:latin typeface="D-DIN" panose="020B0504030202030204" pitchFamily="34" charset="0"/>
              </a:rPr>
              <a:t>Evaluation of Potential Optimizations for Ingot Casting</a:t>
            </a:r>
          </a:p>
          <a:p>
            <a:pPr marL="342900" indent="-342900">
              <a:buFont typeface="Wingdings" panose="05000000000000000000" pitchFamily="2" charset="2"/>
              <a:buChar char="§"/>
            </a:pPr>
            <a:r>
              <a:rPr lang="en-US" sz="1400" dirty="0">
                <a:latin typeface="D-DIN" panose="020B0504030202030204" pitchFamily="34" charset="0"/>
              </a:rPr>
              <a:t>Optimization of the Ingot Casting Quality</a:t>
            </a:r>
          </a:p>
          <a:p>
            <a:pPr marL="342900" indent="-342900">
              <a:buFont typeface="Wingdings" panose="05000000000000000000" pitchFamily="2" charset="2"/>
              <a:buChar char="§"/>
            </a:pPr>
            <a:r>
              <a:rPr lang="en-US" sz="1400" dirty="0">
                <a:latin typeface="D-DIN" panose="020B0504030202030204" pitchFamily="34" charset="0"/>
              </a:rPr>
              <a:t>Evaluation of Savings Potential in Ladle Management</a:t>
            </a:r>
          </a:p>
          <a:p>
            <a:pPr marL="342900" indent="-342900">
              <a:buFont typeface="Wingdings" panose="05000000000000000000" pitchFamily="2" charset="2"/>
              <a:buChar char="§"/>
            </a:pPr>
            <a:r>
              <a:rPr lang="en-US" sz="1400" dirty="0">
                <a:latin typeface="D-DIN" panose="020B0504030202030204" pitchFamily="34" charset="0"/>
              </a:rPr>
              <a:t>Conceptual Mechanical Engineering Study</a:t>
            </a:r>
          </a:p>
          <a:p>
            <a:pPr marL="342900" indent="-342900">
              <a:buFont typeface="Wingdings" panose="05000000000000000000" pitchFamily="2" charset="2"/>
              <a:buChar char="§"/>
            </a:pPr>
            <a:r>
              <a:rPr lang="en-US" sz="1400" dirty="0">
                <a:latin typeface="D-DIN" panose="020B0504030202030204" pitchFamily="34" charset="0"/>
              </a:rPr>
              <a:t>Comparative Metallurgical Studies of Raw Material Use in EAF and IF</a:t>
            </a:r>
          </a:p>
          <a:p>
            <a:pPr marL="342900" indent="-342900">
              <a:buFont typeface="Wingdings" panose="05000000000000000000" pitchFamily="2" charset="2"/>
              <a:buChar char="§"/>
            </a:pPr>
            <a:r>
              <a:rPr lang="en-US" sz="1400" dirty="0">
                <a:latin typeface="D-DIN" panose="020B0504030202030204" pitchFamily="34" charset="0"/>
              </a:rPr>
              <a:t>Technological Basic Data and Tender Evaluation Support of new CCM</a:t>
            </a:r>
          </a:p>
          <a:p>
            <a:pPr marL="342900" indent="-342900">
              <a:buFont typeface="Wingdings" panose="05000000000000000000" pitchFamily="2" charset="2"/>
              <a:buChar char="§"/>
            </a:pPr>
            <a:r>
              <a:rPr lang="en-US" sz="1400" dirty="0">
                <a:latin typeface="D-DIN" panose="020B0504030202030204" pitchFamily="34" charset="0"/>
              </a:rPr>
              <a:t>Evaluation of the Concept of a Newly Planned Steel Plant</a:t>
            </a:r>
          </a:p>
          <a:p>
            <a:pPr marL="342900" indent="-342900">
              <a:buFont typeface="Wingdings" panose="05000000000000000000" pitchFamily="2" charset="2"/>
              <a:buChar char="§"/>
            </a:pPr>
            <a:endParaRPr lang="en-US" sz="1400" dirty="0">
              <a:latin typeface="D-DIN" panose="020B0504030202030204" pitchFamily="34" charset="0"/>
            </a:endParaRPr>
          </a:p>
        </p:txBody>
      </p:sp>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Consulting and Studies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Metallurgical Process Optimization &amp; Feasibility Studies</a:t>
            </a:r>
          </a:p>
          <a:p>
            <a:r>
              <a:rPr lang="en-US" dirty="0"/>
              <a:t> </a:t>
            </a:r>
          </a:p>
        </p:txBody>
      </p:sp>
    </p:spTree>
    <p:extLst>
      <p:ext uri="{BB962C8B-B14F-4D97-AF65-F5344CB8AC3E}">
        <p14:creationId xmlns:p14="http://schemas.microsoft.com/office/powerpoint/2010/main" val="2953922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AFA3A-2AFC-C916-4B29-671F89EA05D9}"/>
              </a:ext>
            </a:extLst>
          </p:cNvPr>
          <p:cNvSpPr>
            <a:spLocks noGrp="1" noRot="1" noMove="1" noResize="1" noEditPoints="1" noAdjustHandles="1" noChangeArrowheads="1" noChangeShapeType="1"/>
          </p:cNvSpPr>
          <p:nvPr>
            <p:ph type="body" sz="quarter" idx="13"/>
          </p:nvPr>
        </p:nvSpPr>
        <p:spPr/>
        <p:txBody>
          <a:bodyPr/>
          <a:lstStyle/>
          <a:p>
            <a:r>
              <a:rPr lang="en-US" dirty="0"/>
              <a:t>Consulting and Studies</a:t>
            </a:r>
          </a:p>
        </p:txBody>
      </p:sp>
      <p:sp>
        <p:nvSpPr>
          <p:cNvPr id="5" name="Text Placeholder 4">
            <a:extLst>
              <a:ext uri="{FF2B5EF4-FFF2-40B4-BE49-F238E27FC236}">
                <a16:creationId xmlns:a16="http://schemas.microsoft.com/office/drawing/2014/main" id="{A030F273-D966-586A-A5BE-1D9AAF809E90}"/>
              </a:ext>
            </a:extLst>
          </p:cNvPr>
          <p:cNvSpPr>
            <a:spLocks noGrp="1" noRot="1" noMove="1" noResize="1" noEditPoints="1" noAdjustHandles="1" noChangeArrowheads="1" noChangeShapeType="1"/>
          </p:cNvSpPr>
          <p:nvPr>
            <p:ph type="body" sz="quarter" idx="17"/>
          </p:nvPr>
        </p:nvSpPr>
        <p:spPr/>
        <p:txBody>
          <a:bodyPr/>
          <a:lstStyle/>
          <a:p>
            <a:r>
              <a:rPr lang="en-US" dirty="0"/>
              <a:t>Requirement &amp; Software Engineering</a:t>
            </a:r>
          </a:p>
        </p:txBody>
      </p:sp>
      <p:sp>
        <p:nvSpPr>
          <p:cNvPr id="14" name="Textfeld 13">
            <a:extLst>
              <a:ext uri="{FF2B5EF4-FFF2-40B4-BE49-F238E27FC236}">
                <a16:creationId xmlns:a16="http://schemas.microsoft.com/office/drawing/2014/main" id="{19D6DB7C-71A1-A577-23BE-99698631DD5A}"/>
              </a:ext>
            </a:extLst>
          </p:cNvPr>
          <p:cNvSpPr txBox="1"/>
          <p:nvPr/>
        </p:nvSpPr>
        <p:spPr>
          <a:xfrm>
            <a:off x="579670" y="2073235"/>
            <a:ext cx="8102936" cy="2462213"/>
          </a:xfrm>
          <a:prstGeom prst="rect">
            <a:avLst/>
          </a:prstGeom>
          <a:noFill/>
        </p:spPr>
        <p:txBody>
          <a:bodyPr wrap="square">
            <a:spAutoFit/>
          </a:bodyPr>
          <a:lstStyle/>
          <a:p>
            <a:pPr marL="342900" indent="-342900">
              <a:buFont typeface="Wingdings" panose="05000000000000000000" pitchFamily="2" charset="2"/>
              <a:buChar char="§"/>
            </a:pPr>
            <a:r>
              <a:rPr lang="en-US" sz="1400" dirty="0">
                <a:latin typeface="D-DIN" panose="020B0504030202030204" pitchFamily="34" charset="0"/>
              </a:rPr>
              <a:t>Requirements analysis and conceptual software design for tracking the product life cycle (</a:t>
            </a:r>
            <a:r>
              <a:rPr lang="en-US" sz="1400" dirty="0" err="1">
                <a:latin typeface="D-DIN" panose="020B0504030202030204" pitchFamily="34" charset="0"/>
              </a:rPr>
              <a:t>Böhler</a:t>
            </a:r>
            <a:r>
              <a:rPr lang="en-US" sz="1400" dirty="0">
                <a:latin typeface="D-DIN" panose="020B0504030202030204" pitchFamily="34" charset="0"/>
              </a:rPr>
              <a:t> </a:t>
            </a:r>
            <a:r>
              <a:rPr lang="en-US" sz="1400" dirty="0" err="1">
                <a:latin typeface="D-DIN" panose="020B0504030202030204" pitchFamily="34" charset="0"/>
              </a:rPr>
              <a:t>EdelstahlGmbH</a:t>
            </a:r>
            <a:r>
              <a:rPr lang="en-US" sz="1400" dirty="0">
                <a:latin typeface="D-DIN" panose="020B0504030202030204" pitchFamily="34" charset="0"/>
              </a:rPr>
              <a:t>)</a:t>
            </a:r>
          </a:p>
          <a:p>
            <a:pPr marL="342900" indent="-342900">
              <a:buFont typeface="Wingdings" panose="05000000000000000000" pitchFamily="2" charset="2"/>
              <a:buChar char="§"/>
            </a:pPr>
            <a:r>
              <a:rPr lang="en-US" sz="1400" dirty="0">
                <a:latin typeface="D-DIN" panose="020B0504030202030204" pitchFamily="34" charset="0"/>
              </a:rPr>
              <a:t>Requirement engineering for the digitalization of melting and casting operations (voestalpine </a:t>
            </a:r>
            <a:r>
              <a:rPr lang="en-US" sz="1400" dirty="0" err="1">
                <a:latin typeface="D-DIN" panose="020B0504030202030204" pitchFamily="34" charset="0"/>
              </a:rPr>
              <a:t>Gießerei</a:t>
            </a:r>
            <a:r>
              <a:rPr lang="en-US" sz="1400" dirty="0">
                <a:latin typeface="D-DIN" panose="020B0504030202030204" pitchFamily="34" charset="0"/>
              </a:rPr>
              <a:t> </a:t>
            </a:r>
            <a:r>
              <a:rPr lang="en-US" sz="1400" dirty="0" err="1">
                <a:latin typeface="D-DIN" panose="020B0504030202030204" pitchFamily="34" charset="0"/>
              </a:rPr>
              <a:t>Traisen</a:t>
            </a:r>
            <a:r>
              <a:rPr lang="en-US" sz="1400" dirty="0">
                <a:latin typeface="D-DIN" panose="020B0504030202030204" pitchFamily="34" charset="0"/>
              </a:rPr>
              <a:t> and Linz)</a:t>
            </a:r>
          </a:p>
          <a:p>
            <a:pPr marL="342900" indent="-342900">
              <a:buFont typeface="Wingdings" panose="05000000000000000000" pitchFamily="2" charset="2"/>
              <a:buChar char="§"/>
            </a:pPr>
            <a:r>
              <a:rPr lang="en-US" sz="1400" dirty="0">
                <a:latin typeface="D-DIN" panose="020B0504030202030204" pitchFamily="34" charset="0"/>
              </a:rPr>
              <a:t>Development of a software enterprise architecture (</a:t>
            </a:r>
            <a:r>
              <a:rPr lang="en-US" sz="1400" dirty="0" err="1">
                <a:latin typeface="D-DIN" panose="020B0504030202030204" pitchFamily="34" charset="0"/>
              </a:rPr>
              <a:t>Böhler</a:t>
            </a:r>
            <a:r>
              <a:rPr lang="en-US" sz="1400" dirty="0">
                <a:latin typeface="D-DIN" panose="020B0504030202030204" pitchFamily="34" charset="0"/>
              </a:rPr>
              <a:t> </a:t>
            </a:r>
            <a:r>
              <a:rPr lang="en-US" sz="1400" dirty="0" err="1">
                <a:latin typeface="D-DIN" panose="020B0504030202030204" pitchFamily="34" charset="0"/>
              </a:rPr>
              <a:t>Edelstahl</a:t>
            </a:r>
            <a:r>
              <a:rPr lang="en-US" sz="1400" dirty="0">
                <a:latin typeface="D-DIN" panose="020B0504030202030204" pitchFamily="34" charset="0"/>
              </a:rPr>
              <a:t> GmbH)</a:t>
            </a:r>
          </a:p>
          <a:p>
            <a:pPr marL="342900" indent="-342900">
              <a:buFont typeface="Wingdings" panose="05000000000000000000" pitchFamily="2" charset="2"/>
              <a:buChar char="§"/>
            </a:pPr>
            <a:r>
              <a:rPr lang="en-US" sz="1400" dirty="0">
                <a:latin typeface="D-DIN" panose="020B0504030202030204" pitchFamily="34" charset="0"/>
              </a:rPr>
              <a:t>Creation of a roadmap for the digitalization of a production facility (M.A.L. </a:t>
            </a:r>
            <a:r>
              <a:rPr lang="en-US" sz="1400" dirty="0" err="1">
                <a:latin typeface="D-DIN" panose="020B0504030202030204" pitchFamily="34" charset="0"/>
              </a:rPr>
              <a:t>Anlagenbau</a:t>
            </a:r>
            <a:r>
              <a:rPr lang="en-US" sz="1400" dirty="0">
                <a:latin typeface="D-DIN" panose="020B0504030202030204" pitchFamily="34" charset="0"/>
              </a:rPr>
              <a:t> GmbH)</a:t>
            </a:r>
          </a:p>
          <a:p>
            <a:pPr marL="342900" indent="-342900">
              <a:buFont typeface="Wingdings" panose="05000000000000000000" pitchFamily="2" charset="2"/>
              <a:buChar char="§"/>
            </a:pPr>
            <a:r>
              <a:rPr lang="en-US" sz="1400" dirty="0">
                <a:latin typeface="D-DIN" panose="020B0504030202030204" pitchFamily="34" charset="0"/>
              </a:rPr>
              <a:t>Requirements analysis and design of a solution for the optimization of ferroalloy production (</a:t>
            </a:r>
            <a:r>
              <a:rPr lang="en-US" sz="1400" dirty="0" err="1">
                <a:latin typeface="D-DIN" panose="020B0504030202030204" pitchFamily="34" charset="0"/>
              </a:rPr>
              <a:t>Treibacher</a:t>
            </a:r>
            <a:r>
              <a:rPr lang="en-US" sz="1400" dirty="0">
                <a:latin typeface="D-DIN" panose="020B0504030202030204" pitchFamily="34" charset="0"/>
              </a:rPr>
              <a:t> AG)</a:t>
            </a:r>
          </a:p>
          <a:p>
            <a:pPr marL="342900" indent="-342900">
              <a:buFont typeface="Wingdings" panose="05000000000000000000" pitchFamily="2" charset="2"/>
              <a:buChar char="§"/>
            </a:pPr>
            <a:r>
              <a:rPr lang="en-US" sz="1400" dirty="0">
                <a:latin typeface="D-DIN" panose="020B0504030202030204" pitchFamily="34" charset="0"/>
              </a:rPr>
              <a:t>Requirement engineering for the digitalization of a foundry (</a:t>
            </a:r>
            <a:r>
              <a:rPr lang="en-US" sz="1400" dirty="0" err="1">
                <a:latin typeface="D-DIN" panose="020B0504030202030204" pitchFamily="34" charset="0"/>
              </a:rPr>
              <a:t>Irle</a:t>
            </a:r>
            <a:r>
              <a:rPr lang="en-US" sz="1400" dirty="0">
                <a:latin typeface="D-DIN" panose="020B0504030202030204" pitchFamily="34" charset="0"/>
              </a:rPr>
              <a:t> Rolls GmbH)</a:t>
            </a:r>
          </a:p>
          <a:p>
            <a:pPr marL="342900" indent="-342900">
              <a:buFont typeface="Wingdings" panose="05000000000000000000" pitchFamily="2" charset="2"/>
              <a:buChar char="§"/>
            </a:pPr>
            <a:r>
              <a:rPr lang="en-US" sz="1400" dirty="0">
                <a:latin typeface="D-DIN" panose="020B0504030202030204" pitchFamily="34" charset="0"/>
              </a:rPr>
              <a:t>Requirement engineering for the digitalization of a foundry (</a:t>
            </a:r>
            <a:r>
              <a:rPr lang="en-US" sz="1400" dirty="0" err="1">
                <a:latin typeface="D-DIN" panose="020B0504030202030204" pitchFamily="34" charset="0"/>
              </a:rPr>
              <a:t>Pleissner</a:t>
            </a:r>
            <a:r>
              <a:rPr lang="en-US" sz="1400" dirty="0">
                <a:latin typeface="D-DIN" panose="020B0504030202030204" pitchFamily="34" charset="0"/>
              </a:rPr>
              <a:t> </a:t>
            </a:r>
            <a:r>
              <a:rPr lang="en-US" sz="1400" dirty="0" err="1">
                <a:latin typeface="D-DIN" panose="020B0504030202030204" pitchFamily="34" charset="0"/>
              </a:rPr>
              <a:t>Guss</a:t>
            </a:r>
            <a:r>
              <a:rPr lang="en-US" sz="1400" dirty="0">
                <a:latin typeface="D-DIN" panose="020B0504030202030204" pitchFamily="34" charset="0"/>
              </a:rPr>
              <a:t> </a:t>
            </a:r>
            <a:r>
              <a:rPr lang="en-US" sz="1400" dirty="0" err="1">
                <a:latin typeface="D-DIN" panose="020B0504030202030204" pitchFamily="34" charset="0"/>
              </a:rPr>
              <a:t>Gießerei</a:t>
            </a:r>
            <a:r>
              <a:rPr lang="en-US" sz="1400" dirty="0">
                <a:latin typeface="D-DIN" panose="020B0504030202030204" pitchFamily="34" charset="0"/>
              </a:rPr>
              <a:t> GmbH &amp; Co KG)</a:t>
            </a:r>
          </a:p>
          <a:p>
            <a:pPr marL="342900" indent="-342900">
              <a:buFont typeface="Wingdings" panose="05000000000000000000" pitchFamily="2" charset="2"/>
              <a:buChar char="§"/>
            </a:pPr>
            <a:r>
              <a:rPr lang="en-US" sz="1400" dirty="0">
                <a:latin typeface="D-DIN" panose="020B0504030202030204" pitchFamily="34" charset="0"/>
              </a:rPr>
              <a:t>Several software requirements projects for steel production (steelworks in Germany, USA and Chile)</a:t>
            </a:r>
          </a:p>
        </p:txBody>
      </p:sp>
      <p:pic>
        <p:nvPicPr>
          <p:cNvPr id="4" name="Grafik 3">
            <a:extLst>
              <a:ext uri="{FF2B5EF4-FFF2-40B4-BE49-F238E27FC236}">
                <a16:creationId xmlns:a16="http://schemas.microsoft.com/office/drawing/2014/main" id="{1D9E2D2E-0C69-9BC0-AB6E-111DC1F41478}"/>
              </a:ext>
            </a:extLst>
          </p:cNvPr>
          <p:cNvPicPr>
            <a:picLocks noChangeAspect="1"/>
          </p:cNvPicPr>
          <p:nvPr/>
        </p:nvPicPr>
        <p:blipFill>
          <a:blip r:embed="rId3"/>
          <a:stretch>
            <a:fillRect/>
          </a:stretch>
        </p:blipFill>
        <p:spPr>
          <a:xfrm>
            <a:off x="9169167" y="1509872"/>
            <a:ext cx="2672308" cy="1080000"/>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0BBD34BF-CCE1-6EC4-5E23-71353A298821}"/>
              </a:ext>
            </a:extLst>
          </p:cNvPr>
          <p:cNvPicPr>
            <a:picLocks noChangeAspect="1"/>
          </p:cNvPicPr>
          <p:nvPr/>
        </p:nvPicPr>
        <p:blipFill>
          <a:blip r:embed="rId4"/>
          <a:stretch>
            <a:fillRect/>
          </a:stretch>
        </p:blipFill>
        <p:spPr>
          <a:xfrm>
            <a:off x="9164907" y="2762950"/>
            <a:ext cx="2676568" cy="1080000"/>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A052F652-3843-97DB-A6F4-42A805F1966F}"/>
              </a:ext>
            </a:extLst>
          </p:cNvPr>
          <p:cNvPicPr>
            <a:picLocks noChangeAspect="1"/>
          </p:cNvPicPr>
          <p:nvPr/>
        </p:nvPicPr>
        <p:blipFill>
          <a:blip r:embed="rId5"/>
          <a:stretch>
            <a:fillRect/>
          </a:stretch>
        </p:blipFill>
        <p:spPr>
          <a:xfrm>
            <a:off x="9151138" y="5309916"/>
            <a:ext cx="2690338" cy="1088154"/>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FB499DAB-F951-5CCB-2080-B43A258E886E}"/>
              </a:ext>
            </a:extLst>
          </p:cNvPr>
          <p:cNvPicPr>
            <a:picLocks noChangeAspect="1"/>
          </p:cNvPicPr>
          <p:nvPr/>
        </p:nvPicPr>
        <p:blipFill>
          <a:blip r:embed="rId6"/>
          <a:stretch>
            <a:fillRect/>
          </a:stretch>
        </p:blipFill>
        <p:spPr>
          <a:xfrm>
            <a:off x="9151137" y="4036433"/>
            <a:ext cx="2690338" cy="1080000"/>
          </a:xfrm>
          <a:prstGeom prst="rect">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6A51DEFA-77BA-0A4C-B56E-8046A76E7E60}"/>
              </a:ext>
            </a:extLst>
          </p:cNvPr>
          <p:cNvPicPr>
            <a:picLocks noChangeAspect="1"/>
          </p:cNvPicPr>
          <p:nvPr/>
        </p:nvPicPr>
        <p:blipFill>
          <a:blip r:embed="rId7"/>
          <a:stretch>
            <a:fillRect/>
          </a:stretch>
        </p:blipFill>
        <p:spPr>
          <a:xfrm>
            <a:off x="6247160" y="5337274"/>
            <a:ext cx="2617047" cy="1060796"/>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46F9ED61-9014-080D-2D9E-8450CEF6D15C}"/>
              </a:ext>
            </a:extLst>
          </p:cNvPr>
          <p:cNvPicPr>
            <a:picLocks noChangeAspect="1"/>
          </p:cNvPicPr>
          <p:nvPr/>
        </p:nvPicPr>
        <p:blipFill>
          <a:blip r:embed="rId8"/>
          <a:stretch>
            <a:fillRect/>
          </a:stretch>
        </p:blipFill>
        <p:spPr>
          <a:xfrm>
            <a:off x="3354290" y="5309916"/>
            <a:ext cx="2674438" cy="1080000"/>
          </a:xfrm>
          <a:prstGeom prst="rect">
            <a:avLst/>
          </a:prstGeom>
          <a:effectLst>
            <a:outerShdw blurRad="50800" dist="38100" dir="2700000" algn="tl" rotWithShape="0">
              <a:prstClr val="black">
                <a:alpha val="40000"/>
              </a:prstClr>
            </a:outerShdw>
          </a:effectLst>
        </p:spPr>
      </p:pic>
      <p:pic>
        <p:nvPicPr>
          <p:cNvPr id="18" name="Grafik 17">
            <a:extLst>
              <a:ext uri="{FF2B5EF4-FFF2-40B4-BE49-F238E27FC236}">
                <a16:creationId xmlns:a16="http://schemas.microsoft.com/office/drawing/2014/main" id="{A8BCCA1D-CF8B-839C-8552-A85941731A34}"/>
              </a:ext>
            </a:extLst>
          </p:cNvPr>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2085899" y="0"/>
            <a:ext cx="10106101" cy="6858000"/>
          </a:xfrm>
          <a:prstGeom prst="rect">
            <a:avLst/>
          </a:prstGeom>
        </p:spPr>
      </p:pic>
    </p:spTree>
    <p:extLst>
      <p:ext uri="{BB962C8B-B14F-4D97-AF65-F5344CB8AC3E}">
        <p14:creationId xmlns:p14="http://schemas.microsoft.com/office/powerpoint/2010/main" val="421645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99204-C4DF-014B-CFD2-2BA9AB8D0316}"/>
              </a:ext>
            </a:extLst>
          </p:cNvPr>
          <p:cNvSpPr>
            <a:spLocks noGrp="1" noRot="1" noMove="1" noResize="1" noEditPoints="1" noAdjustHandles="1" noChangeArrowheads="1" noChangeShapeType="1"/>
          </p:cNvSpPr>
          <p:nvPr>
            <p:ph type="body" sz="quarter" idx="16"/>
          </p:nvPr>
        </p:nvSpPr>
        <p:spPr/>
        <p:txBody>
          <a:bodyPr>
            <a:normAutofit/>
          </a:bodyPr>
          <a:lstStyle/>
          <a:p>
            <a:r>
              <a:rPr lang="en-US" dirty="0"/>
              <a:t>challenge us</a:t>
            </a:r>
          </a:p>
        </p:txBody>
      </p:sp>
      <p:sp>
        <p:nvSpPr>
          <p:cNvPr id="3" name="Text Placeholder 2">
            <a:extLst>
              <a:ext uri="{FF2B5EF4-FFF2-40B4-BE49-F238E27FC236}">
                <a16:creationId xmlns:a16="http://schemas.microsoft.com/office/drawing/2014/main" id="{ACBED850-B541-8498-3B2F-601940F2C34D}"/>
              </a:ext>
            </a:extLst>
          </p:cNvPr>
          <p:cNvSpPr>
            <a:spLocks noGrp="1" noRot="1" noMove="1" noResize="1" noEditPoints="1" noAdjustHandles="1" noChangeArrowheads="1" noChangeShapeType="1"/>
          </p:cNvSpPr>
          <p:nvPr>
            <p:ph type="body" sz="quarter" idx="17"/>
          </p:nvPr>
        </p:nvSpPr>
        <p:spPr/>
        <p:txBody>
          <a:bodyPr/>
          <a:lstStyle/>
          <a:p>
            <a:r>
              <a:rPr lang="en-US" dirty="0"/>
              <a:t>For inquiries, reach out to:</a:t>
            </a:r>
          </a:p>
        </p:txBody>
      </p:sp>
      <p:sp>
        <p:nvSpPr>
          <p:cNvPr id="4" name="Text Placeholder 3">
            <a:extLst>
              <a:ext uri="{FF2B5EF4-FFF2-40B4-BE49-F238E27FC236}">
                <a16:creationId xmlns:a16="http://schemas.microsoft.com/office/drawing/2014/main" id="{45A2805F-695B-BFF8-8BC3-5FABB3F51205}"/>
              </a:ext>
            </a:extLst>
          </p:cNvPr>
          <p:cNvSpPr>
            <a:spLocks noGrp="1" noRot="1" noMove="1" noResize="1" noEditPoints="1" noAdjustHandles="1" noChangeArrowheads="1" noChangeShapeType="1"/>
          </p:cNvSpPr>
          <p:nvPr>
            <p:ph type="body" sz="quarter" idx="18"/>
          </p:nvPr>
        </p:nvSpPr>
        <p:spPr/>
        <p:txBody>
          <a:bodyPr/>
          <a:lstStyle/>
          <a:p>
            <a:r>
              <a:rPr lang="en-US" dirty="0"/>
              <a:t>Head of Sales and Business Development</a:t>
            </a:r>
          </a:p>
        </p:txBody>
      </p:sp>
      <p:sp>
        <p:nvSpPr>
          <p:cNvPr id="5" name="Text Placeholder 4">
            <a:extLst>
              <a:ext uri="{FF2B5EF4-FFF2-40B4-BE49-F238E27FC236}">
                <a16:creationId xmlns:a16="http://schemas.microsoft.com/office/drawing/2014/main" id="{4A76231F-C370-A633-997F-501AA247CFDD}"/>
              </a:ext>
            </a:extLst>
          </p:cNvPr>
          <p:cNvSpPr>
            <a:spLocks noGrp="1" noRot="1" noMove="1" noResize="1" noEditPoints="1" noAdjustHandles="1" noChangeArrowheads="1" noChangeShapeType="1"/>
          </p:cNvSpPr>
          <p:nvPr>
            <p:ph type="body" sz="quarter" idx="19"/>
          </p:nvPr>
        </p:nvSpPr>
        <p:spPr/>
        <p:txBody>
          <a:bodyPr>
            <a:normAutofit fontScale="92500" lnSpcReduction="10000"/>
          </a:bodyPr>
          <a:lstStyle/>
          <a:p>
            <a:r>
              <a:rPr lang="en-US" dirty="0"/>
              <a:t>Dr. Stefan Griesser</a:t>
            </a:r>
          </a:p>
        </p:txBody>
      </p:sp>
      <p:sp>
        <p:nvSpPr>
          <p:cNvPr id="6" name="Text Placeholder 5">
            <a:extLst>
              <a:ext uri="{FF2B5EF4-FFF2-40B4-BE49-F238E27FC236}">
                <a16:creationId xmlns:a16="http://schemas.microsoft.com/office/drawing/2014/main" id="{B073B639-AEC5-46B8-8141-B72E9FECB4D5}"/>
              </a:ext>
            </a:extLst>
          </p:cNvPr>
          <p:cNvSpPr>
            <a:spLocks noGrp="1" noRot="1" noMove="1" noResize="1" noEditPoints="1" noAdjustHandles="1" noChangeArrowheads="1" noChangeShapeType="1"/>
          </p:cNvSpPr>
          <p:nvPr>
            <p:ph type="body" sz="quarter" idx="20"/>
          </p:nvPr>
        </p:nvSpPr>
        <p:spPr/>
        <p:txBody>
          <a:bodyPr/>
          <a:lstStyle/>
          <a:p>
            <a:r>
              <a:rPr lang="en-US" dirty="0"/>
              <a:t>stefan.griesser@qoncept.at</a:t>
            </a:r>
          </a:p>
        </p:txBody>
      </p:sp>
      <p:sp>
        <p:nvSpPr>
          <p:cNvPr id="7" name="Text Placeholder 6">
            <a:extLst>
              <a:ext uri="{FF2B5EF4-FFF2-40B4-BE49-F238E27FC236}">
                <a16:creationId xmlns:a16="http://schemas.microsoft.com/office/drawing/2014/main" id="{F86A736A-991B-33A4-8685-C5D5B4C3D88B}"/>
              </a:ext>
            </a:extLst>
          </p:cNvPr>
          <p:cNvSpPr>
            <a:spLocks noGrp="1" noRot="1" noMove="1" noResize="1" noEditPoints="1" noAdjustHandles="1" noChangeArrowheads="1" noChangeShapeType="1"/>
          </p:cNvSpPr>
          <p:nvPr>
            <p:ph type="body" sz="quarter" idx="21"/>
          </p:nvPr>
        </p:nvSpPr>
        <p:spPr/>
        <p:txBody>
          <a:bodyPr/>
          <a:lstStyle/>
          <a:p>
            <a:r>
              <a:rPr lang="en-US" dirty="0"/>
              <a:t>+43 3842 30 300</a:t>
            </a:r>
          </a:p>
        </p:txBody>
      </p:sp>
      <p:sp>
        <p:nvSpPr>
          <p:cNvPr id="8" name="TextBox 7">
            <a:extLst>
              <a:ext uri="{FF2B5EF4-FFF2-40B4-BE49-F238E27FC236}">
                <a16:creationId xmlns:a16="http://schemas.microsoft.com/office/drawing/2014/main" id="{B749C8CA-8AA1-5DBF-CE42-8D47605A62EE}"/>
              </a:ext>
            </a:extLst>
          </p:cNvPr>
          <p:cNvSpPr txBox="1">
            <a:spLocks noGrp="1" noRot="1" noMove="1" noResize="1" noEditPoints="1" noAdjustHandles="1" noChangeArrowheads="1" noChangeShapeType="1"/>
          </p:cNvSpPr>
          <p:nvPr/>
        </p:nvSpPr>
        <p:spPr>
          <a:xfrm>
            <a:off x="6095999" y="4591050"/>
            <a:ext cx="5753101" cy="646331"/>
          </a:xfrm>
          <a:prstGeom prst="rect">
            <a:avLst/>
          </a:prstGeom>
          <a:noFill/>
        </p:spPr>
        <p:txBody>
          <a:bodyPr wrap="square" rtlCol="0">
            <a:spAutoFit/>
          </a:bodyPr>
          <a:lstStyle/>
          <a:p>
            <a:r>
              <a:rPr lang="en-US" b="1" dirty="0"/>
              <a:t>qoncept technology GmbH</a:t>
            </a:r>
          </a:p>
          <a:p>
            <a:r>
              <a:rPr lang="en-US" dirty="0" err="1"/>
              <a:t>Waasenstra</a:t>
            </a:r>
            <a:r>
              <a:rPr lang="de-AT" dirty="0"/>
              <a:t>ße 16</a:t>
            </a:r>
            <a:r>
              <a:rPr lang="en-US" dirty="0"/>
              <a:t>, 8700 </a:t>
            </a:r>
            <a:r>
              <a:rPr lang="en-US" dirty="0" err="1"/>
              <a:t>Leoben</a:t>
            </a:r>
            <a:r>
              <a:rPr lang="en-US" dirty="0"/>
              <a:t>, Austria</a:t>
            </a:r>
          </a:p>
        </p:txBody>
      </p:sp>
      <p:sp>
        <p:nvSpPr>
          <p:cNvPr id="9" name="TextBox 8">
            <a:extLst>
              <a:ext uri="{FF2B5EF4-FFF2-40B4-BE49-F238E27FC236}">
                <a16:creationId xmlns:a16="http://schemas.microsoft.com/office/drawing/2014/main" id="{66781E10-CA67-5219-1160-956DFBE26E3C}"/>
              </a:ext>
            </a:extLst>
          </p:cNvPr>
          <p:cNvSpPr txBox="1">
            <a:spLocks noGrp="1" noRot="1" noMove="1" noResize="1" noEditPoints="1" noAdjustHandles="1" noChangeArrowheads="1" noChangeShapeType="1"/>
          </p:cNvSpPr>
          <p:nvPr/>
        </p:nvSpPr>
        <p:spPr>
          <a:xfrm>
            <a:off x="6096000" y="5581650"/>
            <a:ext cx="5753101" cy="646331"/>
          </a:xfrm>
          <a:prstGeom prst="rect">
            <a:avLst/>
          </a:prstGeom>
          <a:noFill/>
        </p:spPr>
        <p:txBody>
          <a:bodyPr wrap="square" rtlCol="0">
            <a:spAutoFit/>
          </a:bodyPr>
          <a:lstStyle/>
          <a:p>
            <a:r>
              <a:rPr lang="de-AT" dirty="0">
                <a:hlinkClick r:id="rId2">
                  <a:extLst>
                    <a:ext uri="{A12FA001-AC4F-418D-AE19-62706E023703}">
                      <ahyp:hlinkClr xmlns:ahyp="http://schemas.microsoft.com/office/drawing/2018/hyperlinkcolor" val="tx"/>
                    </a:ext>
                  </a:extLst>
                </a:hlinkClick>
              </a:rPr>
              <a:t>office</a:t>
            </a:r>
            <a:r>
              <a:rPr lang="en-US" dirty="0">
                <a:hlinkClick r:id="rId2">
                  <a:extLst>
                    <a:ext uri="{A12FA001-AC4F-418D-AE19-62706E023703}">
                      <ahyp:hlinkClr xmlns:ahyp="http://schemas.microsoft.com/office/drawing/2018/hyperlinkcolor" val="tx"/>
                    </a:ext>
                  </a:extLst>
                </a:hlinkClick>
              </a:rPr>
              <a:t>@</a:t>
            </a:r>
            <a:r>
              <a:rPr lang="en-US" dirty="0" err="1">
                <a:hlinkClick r:id="rId2">
                  <a:extLst>
                    <a:ext uri="{A12FA001-AC4F-418D-AE19-62706E023703}">
                      <ahyp:hlinkClr xmlns:ahyp="http://schemas.microsoft.com/office/drawing/2018/hyperlinkcolor" val="tx"/>
                    </a:ext>
                  </a:extLst>
                </a:hlinkClick>
              </a:rPr>
              <a:t>qoncept.at</a:t>
            </a:r>
            <a:endParaRPr lang="en-US" dirty="0"/>
          </a:p>
          <a:p>
            <a:r>
              <a:rPr lang="en-US" dirty="0" err="1">
                <a:hlinkClick r:id="rId3">
                  <a:extLst>
                    <a:ext uri="{A12FA001-AC4F-418D-AE19-62706E023703}">
                      <ahyp:hlinkClr xmlns:ahyp="http://schemas.microsoft.com/office/drawing/2018/hyperlinkcolor" val="tx"/>
                    </a:ext>
                  </a:extLst>
                </a:hlinkClick>
              </a:rPr>
              <a:t>www.qoncept.at</a:t>
            </a:r>
            <a:endParaRPr lang="en-US" dirty="0"/>
          </a:p>
        </p:txBody>
      </p:sp>
    </p:spTree>
    <p:extLst>
      <p:ext uri="{BB962C8B-B14F-4D97-AF65-F5344CB8AC3E}">
        <p14:creationId xmlns:p14="http://schemas.microsoft.com/office/powerpoint/2010/main" val="331491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a:extLst>
              <a:ext uri="{FF2B5EF4-FFF2-40B4-BE49-F238E27FC236}">
                <a16:creationId xmlns:a16="http://schemas.microsoft.com/office/drawing/2014/main" id="{7CBC197B-D8E1-4F66-9489-400FC3F9BFC8}"/>
              </a:ext>
            </a:extLst>
          </p:cNvPr>
          <p:cNvSpPr>
            <a:spLocks noChangeAspect="1"/>
          </p:cNvSpPr>
          <p:nvPr/>
        </p:nvSpPr>
        <p:spPr>
          <a:xfrm>
            <a:off x="1273628" y="3736113"/>
            <a:ext cx="266656" cy="260966"/>
          </a:xfrm>
          <a:prstGeom prst="ellipse">
            <a:avLst/>
          </a:prstGeom>
          <a:solidFill>
            <a:srgbClr val="F4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ihandform: Form 1">
            <a:extLst>
              <a:ext uri="{FF2B5EF4-FFF2-40B4-BE49-F238E27FC236}">
                <a16:creationId xmlns:a16="http://schemas.microsoft.com/office/drawing/2014/main" id="{4905206F-26DB-42A8-BAB9-45EB3F7E2E91}"/>
              </a:ext>
            </a:extLst>
          </p:cNvPr>
          <p:cNvSpPr/>
          <p:nvPr/>
        </p:nvSpPr>
        <p:spPr>
          <a:xfrm>
            <a:off x="986589" y="2394284"/>
            <a:ext cx="830179" cy="136358"/>
          </a:xfrm>
          <a:custGeom>
            <a:avLst/>
            <a:gdLst>
              <a:gd name="connsiteX0" fmla="*/ 80211 w 830179"/>
              <a:gd name="connsiteY0" fmla="*/ 12032 h 136358"/>
              <a:gd name="connsiteX1" fmla="*/ 0 w 830179"/>
              <a:gd name="connsiteY1" fmla="*/ 136358 h 136358"/>
              <a:gd name="connsiteX2" fmla="*/ 830179 w 830179"/>
              <a:gd name="connsiteY2" fmla="*/ 132348 h 136358"/>
              <a:gd name="connsiteX3" fmla="*/ 766011 w 830179"/>
              <a:gd name="connsiteY3" fmla="*/ 0 h 136358"/>
              <a:gd name="connsiteX4" fmla="*/ 80211 w 830179"/>
              <a:gd name="connsiteY4" fmla="*/ 12032 h 13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79" h="136358">
                <a:moveTo>
                  <a:pt x="80211" y="12032"/>
                </a:moveTo>
                <a:lnTo>
                  <a:pt x="0" y="136358"/>
                </a:lnTo>
                <a:lnTo>
                  <a:pt x="830179" y="132348"/>
                </a:lnTo>
                <a:lnTo>
                  <a:pt x="766011" y="0"/>
                </a:lnTo>
                <a:lnTo>
                  <a:pt x="80211" y="12032"/>
                </a:lnTo>
                <a:close/>
              </a:path>
            </a:pathLst>
          </a:cu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17" name="Textfeld 16">
            <a:extLst>
              <a:ext uri="{FF2B5EF4-FFF2-40B4-BE49-F238E27FC236}">
                <a16:creationId xmlns:a16="http://schemas.microsoft.com/office/drawing/2014/main" id="{C490DF89-3F02-482B-AC6A-2DB2A5DA0377}"/>
              </a:ext>
            </a:extLst>
          </p:cNvPr>
          <p:cNvSpPr txBox="1"/>
          <p:nvPr/>
        </p:nvSpPr>
        <p:spPr>
          <a:xfrm>
            <a:off x="2005777" y="1567827"/>
            <a:ext cx="743479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Software Solutions for Steelmaking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Modular and customer-centric solutions</a:t>
            </a:r>
          </a:p>
        </p:txBody>
      </p:sp>
      <p:sp>
        <p:nvSpPr>
          <p:cNvPr id="82" name="Textfeld 81">
            <a:extLst>
              <a:ext uri="{FF2B5EF4-FFF2-40B4-BE49-F238E27FC236}">
                <a16:creationId xmlns:a16="http://schemas.microsoft.com/office/drawing/2014/main" id="{370CA635-2D43-44F0-85BB-2618DF0FC707}"/>
              </a:ext>
            </a:extLst>
          </p:cNvPr>
          <p:cNvSpPr txBox="1"/>
          <p:nvPr/>
        </p:nvSpPr>
        <p:spPr>
          <a:xfrm>
            <a:off x="886225" y="532344"/>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Our Product Portfolio</a:t>
            </a:r>
            <a:endParaRPr kumimoji="0" lang="en-US" sz="4400" b="0" i="0" u="none" strike="noStrike" kern="1200" cap="none" spc="0" normalizeH="0" baseline="0" noProof="0" dirty="0">
              <a:ln>
                <a:noFill/>
              </a:ln>
              <a:solidFill>
                <a:prstClr val="black"/>
              </a:solidFill>
              <a:effectLst/>
              <a:uLnTx/>
              <a:uFillTx/>
              <a:latin typeface="D-DIN" panose="020B0504030202030204" pitchFamily="34" charset="0"/>
              <a:ea typeface="+mn-ea"/>
              <a:cs typeface="+mn-cs"/>
            </a:endParaRPr>
          </a:p>
        </p:txBody>
      </p:sp>
      <p:sp>
        <p:nvSpPr>
          <p:cNvPr id="26" name="Textfeld 25">
            <a:extLst>
              <a:ext uri="{FF2B5EF4-FFF2-40B4-BE49-F238E27FC236}">
                <a16:creationId xmlns:a16="http://schemas.microsoft.com/office/drawing/2014/main" id="{66AA325D-A3B8-4E72-A3FA-9C291E57A0B5}"/>
              </a:ext>
            </a:extLst>
          </p:cNvPr>
          <p:cNvSpPr txBox="1"/>
          <p:nvPr/>
        </p:nvSpPr>
        <p:spPr>
          <a:xfrm>
            <a:off x="2005777" y="3419461"/>
            <a:ext cx="900783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Metallurgical Consulting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Technology Transfer, Fact Finding, Process Optimization</a:t>
            </a:r>
          </a:p>
        </p:txBody>
      </p:sp>
      <p:sp>
        <p:nvSpPr>
          <p:cNvPr id="27" name="Textfeld 26">
            <a:extLst>
              <a:ext uri="{FF2B5EF4-FFF2-40B4-BE49-F238E27FC236}">
                <a16:creationId xmlns:a16="http://schemas.microsoft.com/office/drawing/2014/main" id="{326C5C21-4C4B-42C3-AD8C-315113C13B13}"/>
              </a:ext>
            </a:extLst>
          </p:cNvPr>
          <p:cNvSpPr txBox="1"/>
          <p:nvPr/>
        </p:nvSpPr>
        <p:spPr>
          <a:xfrm>
            <a:off x="2005777" y="5129861"/>
            <a:ext cx="1010838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Consulting towards Digital Innovation</a:t>
            </a:r>
            <a:endParaRPr kumimoji="0" lang="en-US" sz="32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rPr>
              <a:t>Analyzing the as-is situation and development of roadmaps</a:t>
            </a:r>
            <a:endParaRPr kumimoji="0" lang="en-US" sz="3600" b="0" i="0" u="none" strike="noStrike" kern="1200" cap="none" spc="0" normalizeH="0" baseline="0" noProof="0">
              <a:ln>
                <a:noFill/>
              </a:ln>
              <a:solidFill>
                <a:srgbClr val="1C202B"/>
              </a:solidFill>
              <a:effectLst/>
              <a:uLnTx/>
              <a:uFillTx/>
              <a:latin typeface="D-DIN Condensed" panose="020B0506030202030204" pitchFamily="34" charset="0"/>
              <a:ea typeface="+mn-ea"/>
              <a:cs typeface="HelveticaNeueLT Std Med"/>
            </a:endParaRPr>
          </a:p>
        </p:txBody>
      </p:sp>
      <p:sp>
        <p:nvSpPr>
          <p:cNvPr id="28" name="Shape 2645">
            <a:extLst>
              <a:ext uri="{FF2B5EF4-FFF2-40B4-BE49-F238E27FC236}">
                <a16:creationId xmlns:a16="http://schemas.microsoft.com/office/drawing/2014/main" id="{C5A5D8B3-5B06-4232-A416-AC98D5C0A6A1}"/>
              </a:ext>
            </a:extLst>
          </p:cNvPr>
          <p:cNvSpPr>
            <a:spLocks noChangeAspect="1"/>
          </p:cNvSpPr>
          <p:nvPr/>
        </p:nvSpPr>
        <p:spPr>
          <a:xfrm>
            <a:off x="961457" y="1897288"/>
            <a:ext cx="890999" cy="6480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3" name="Rechteck 2">
            <a:extLst>
              <a:ext uri="{FF2B5EF4-FFF2-40B4-BE49-F238E27FC236}">
                <a16:creationId xmlns:a16="http://schemas.microsoft.com/office/drawing/2014/main" id="{A4B78AC3-5627-4F65-9503-281B775853FD}"/>
              </a:ext>
            </a:extLst>
          </p:cNvPr>
          <p:cNvSpPr/>
          <p:nvPr/>
        </p:nvSpPr>
        <p:spPr>
          <a:xfrm>
            <a:off x="2125579" y="2149288"/>
            <a:ext cx="498014" cy="72000"/>
          </a:xfrm>
          <a:prstGeom prst="rect">
            <a:avLst/>
          </a:pr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hteck 13">
            <a:extLst>
              <a:ext uri="{FF2B5EF4-FFF2-40B4-BE49-F238E27FC236}">
                <a16:creationId xmlns:a16="http://schemas.microsoft.com/office/drawing/2014/main" id="{BE5AEC6D-E29A-4368-8421-10F62A38E4C5}"/>
              </a:ext>
            </a:extLst>
          </p:cNvPr>
          <p:cNvSpPr/>
          <p:nvPr/>
        </p:nvSpPr>
        <p:spPr>
          <a:xfrm>
            <a:off x="2125579" y="4017071"/>
            <a:ext cx="498014" cy="72000"/>
          </a:xfrm>
          <a:prstGeom prst="rect">
            <a:avLst/>
          </a:prstGeom>
          <a:solidFill>
            <a:srgbClr val="F42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42478E5F-B534-48D5-8F50-AD8E147F2129}"/>
              </a:ext>
            </a:extLst>
          </p:cNvPr>
          <p:cNvGrpSpPr/>
          <p:nvPr/>
        </p:nvGrpSpPr>
        <p:grpSpPr>
          <a:xfrm>
            <a:off x="1101627" y="5464371"/>
            <a:ext cx="647569" cy="648000"/>
            <a:chOff x="8595190" y="2827422"/>
            <a:chExt cx="647569" cy="648000"/>
          </a:xfrm>
        </p:grpSpPr>
        <p:sp>
          <p:nvSpPr>
            <p:cNvPr id="18" name="Freihandform: Form 17">
              <a:extLst>
                <a:ext uri="{FF2B5EF4-FFF2-40B4-BE49-F238E27FC236}">
                  <a16:creationId xmlns:a16="http://schemas.microsoft.com/office/drawing/2014/main" id="{FB294C31-425E-4FA7-9423-5A2483084AC9}"/>
                </a:ext>
              </a:extLst>
            </p:cNvPr>
            <p:cNvSpPr/>
            <p:nvPr/>
          </p:nvSpPr>
          <p:spPr>
            <a:xfrm>
              <a:off x="8824022" y="2837709"/>
              <a:ext cx="396000" cy="432000"/>
            </a:xfrm>
            <a:custGeom>
              <a:avLst/>
              <a:gdLst>
                <a:gd name="connsiteX0" fmla="*/ 155222 w 358422"/>
                <a:gd name="connsiteY0" fmla="*/ 361244 h 361244"/>
                <a:gd name="connsiteX1" fmla="*/ 0 w 358422"/>
                <a:gd name="connsiteY1" fmla="*/ 194733 h 361244"/>
                <a:gd name="connsiteX2" fmla="*/ 98777 w 358422"/>
                <a:gd name="connsiteY2" fmla="*/ 87489 h 361244"/>
                <a:gd name="connsiteX3" fmla="*/ 180622 w 358422"/>
                <a:gd name="connsiteY3" fmla="*/ 42333 h 361244"/>
                <a:gd name="connsiteX4" fmla="*/ 256822 w 358422"/>
                <a:gd name="connsiteY4" fmla="*/ 14111 h 361244"/>
                <a:gd name="connsiteX5" fmla="*/ 296333 w 358422"/>
                <a:gd name="connsiteY5" fmla="*/ 8467 h 361244"/>
                <a:gd name="connsiteX6" fmla="*/ 358422 w 358422"/>
                <a:gd name="connsiteY6" fmla="*/ 0 h 361244"/>
                <a:gd name="connsiteX7" fmla="*/ 341489 w 358422"/>
                <a:gd name="connsiteY7" fmla="*/ 112889 h 361244"/>
                <a:gd name="connsiteX8" fmla="*/ 296333 w 358422"/>
                <a:gd name="connsiteY8" fmla="*/ 211667 h 361244"/>
                <a:gd name="connsiteX9" fmla="*/ 245533 w 358422"/>
                <a:gd name="connsiteY9" fmla="*/ 285044 h 361244"/>
                <a:gd name="connsiteX10" fmla="*/ 155222 w 358422"/>
                <a:gd name="connsiteY10" fmla="*/ 361244 h 3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422" h="361244">
                  <a:moveTo>
                    <a:pt x="155222" y="361244"/>
                  </a:moveTo>
                  <a:lnTo>
                    <a:pt x="0" y="194733"/>
                  </a:lnTo>
                  <a:lnTo>
                    <a:pt x="98777" y="87489"/>
                  </a:lnTo>
                  <a:lnTo>
                    <a:pt x="180622" y="42333"/>
                  </a:lnTo>
                  <a:lnTo>
                    <a:pt x="256822" y="14111"/>
                  </a:lnTo>
                  <a:lnTo>
                    <a:pt x="296333" y="8467"/>
                  </a:lnTo>
                  <a:lnTo>
                    <a:pt x="358422" y="0"/>
                  </a:lnTo>
                  <a:lnTo>
                    <a:pt x="341489" y="112889"/>
                  </a:lnTo>
                  <a:lnTo>
                    <a:pt x="296333" y="211667"/>
                  </a:lnTo>
                  <a:lnTo>
                    <a:pt x="245533" y="285044"/>
                  </a:lnTo>
                  <a:lnTo>
                    <a:pt x="155222" y="361244"/>
                  </a:lnTo>
                  <a:close/>
                </a:path>
              </a:pathLst>
            </a:custGeom>
            <a:solidFill>
              <a:srgbClr val="87B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hape 2787">
              <a:extLst>
                <a:ext uri="{FF2B5EF4-FFF2-40B4-BE49-F238E27FC236}">
                  <a16:creationId xmlns:a16="http://schemas.microsoft.com/office/drawing/2014/main" id="{E4D5D6AD-2296-4015-91E7-6A20D0BB935B}"/>
                </a:ext>
              </a:extLst>
            </p:cNvPr>
            <p:cNvSpPr>
              <a:spLocks noChangeAspect="1"/>
            </p:cNvSpPr>
            <p:nvPr/>
          </p:nvSpPr>
          <p:spPr>
            <a:xfrm>
              <a:off x="8595190" y="2827422"/>
              <a:ext cx="647569" cy="64800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grpSp>
      <p:sp>
        <p:nvSpPr>
          <p:cNvPr id="20" name="Rechteck 19">
            <a:extLst>
              <a:ext uri="{FF2B5EF4-FFF2-40B4-BE49-F238E27FC236}">
                <a16:creationId xmlns:a16="http://schemas.microsoft.com/office/drawing/2014/main" id="{05B3BA8C-20F5-4359-9948-59F45A19D0CE}"/>
              </a:ext>
            </a:extLst>
          </p:cNvPr>
          <p:cNvSpPr/>
          <p:nvPr/>
        </p:nvSpPr>
        <p:spPr>
          <a:xfrm>
            <a:off x="2125579" y="5716371"/>
            <a:ext cx="498014" cy="72000"/>
          </a:xfrm>
          <a:prstGeom prst="rect">
            <a:avLst/>
          </a:prstGeom>
          <a:solidFill>
            <a:srgbClr val="87B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hape 2591">
            <a:extLst>
              <a:ext uri="{FF2B5EF4-FFF2-40B4-BE49-F238E27FC236}">
                <a16:creationId xmlns:a16="http://schemas.microsoft.com/office/drawing/2014/main" id="{C3EF26A7-08E1-4690-8184-204ED2D62771}"/>
              </a:ext>
            </a:extLst>
          </p:cNvPr>
          <p:cNvSpPr>
            <a:spLocks noChangeAspect="1"/>
          </p:cNvSpPr>
          <p:nvPr/>
        </p:nvSpPr>
        <p:spPr>
          <a:xfrm>
            <a:off x="1077678" y="3542999"/>
            <a:ext cx="648000" cy="648000"/>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4" name="Ellipse 3">
            <a:extLst>
              <a:ext uri="{FF2B5EF4-FFF2-40B4-BE49-F238E27FC236}">
                <a16:creationId xmlns:a16="http://schemas.microsoft.com/office/drawing/2014/main" id="{8B34DBD6-3624-43BD-8338-FAB257A543D0}"/>
              </a:ext>
            </a:extLst>
          </p:cNvPr>
          <p:cNvSpPr>
            <a:spLocks noChangeAspect="1"/>
          </p:cNvSpPr>
          <p:nvPr/>
        </p:nvSpPr>
        <p:spPr>
          <a:xfrm>
            <a:off x="1411291" y="3451427"/>
            <a:ext cx="404635"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hape 2556">
            <a:extLst>
              <a:ext uri="{FF2B5EF4-FFF2-40B4-BE49-F238E27FC236}">
                <a16:creationId xmlns:a16="http://schemas.microsoft.com/office/drawing/2014/main" id="{2F7DBDF1-3C45-4E40-923D-60AACA84B276}"/>
              </a:ext>
            </a:extLst>
          </p:cNvPr>
          <p:cNvSpPr>
            <a:spLocks noChangeAspect="1"/>
          </p:cNvSpPr>
          <p:nvPr/>
        </p:nvSpPr>
        <p:spPr>
          <a:xfrm>
            <a:off x="1443321" y="3485089"/>
            <a:ext cx="324000" cy="3240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Tree>
    <p:extLst>
      <p:ext uri="{BB962C8B-B14F-4D97-AF65-F5344CB8AC3E}">
        <p14:creationId xmlns:p14="http://schemas.microsoft.com/office/powerpoint/2010/main" val="10772351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rafik 68" descr="Ein Bild, das Gebäude, Fabrik, drinnen enthält.&#10;&#10;Automatisch generierte Beschreibung">
            <a:extLst>
              <a:ext uri="{FF2B5EF4-FFF2-40B4-BE49-F238E27FC236}">
                <a16:creationId xmlns:a16="http://schemas.microsoft.com/office/drawing/2014/main" id="{E3F20232-E45A-4615-BB5B-201EAE534F9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665" r="27088"/>
          <a:stretch/>
        </p:blipFill>
        <p:spPr>
          <a:xfrm>
            <a:off x="6714435" y="0"/>
            <a:ext cx="5477565" cy="6858000"/>
          </a:xfrm>
          <a:prstGeom prst="rect">
            <a:avLst/>
          </a:prstGeom>
        </p:spPr>
      </p:pic>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54" name="Rechteck 53">
            <a:extLst>
              <a:ext uri="{FF2B5EF4-FFF2-40B4-BE49-F238E27FC236}">
                <a16:creationId xmlns:a16="http://schemas.microsoft.com/office/drawing/2014/main" id="{31138C8D-3A39-48FD-BA20-D0A1D8D7C400}"/>
              </a:ext>
            </a:extLst>
          </p:cNvPr>
          <p:cNvSpPr/>
          <p:nvPr/>
        </p:nvSpPr>
        <p:spPr>
          <a:xfrm>
            <a:off x="6684209" y="0"/>
            <a:ext cx="5507791" cy="6858000"/>
          </a:xfrm>
          <a:prstGeom prst="rect">
            <a:avLst/>
          </a:prstGeom>
          <a:gradFill flip="none" rotWithShape="1">
            <a:gsLst>
              <a:gs pos="0">
                <a:schemeClr val="bg1"/>
              </a:gs>
              <a:gs pos="50000">
                <a:schemeClr val="tx1">
                  <a:alpha val="59000"/>
                </a:schemeClr>
              </a:gs>
              <a:gs pos="100000">
                <a:schemeClr val="tx1">
                  <a:alpha val="9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feld 56">
            <a:extLst>
              <a:ext uri="{FF2B5EF4-FFF2-40B4-BE49-F238E27FC236}">
                <a16:creationId xmlns:a16="http://schemas.microsoft.com/office/drawing/2014/main" id="{05A8A17B-D6DE-4D5E-9383-9DBC1BC53503}"/>
              </a:ext>
            </a:extLst>
          </p:cNvPr>
          <p:cNvSpPr txBox="1"/>
          <p:nvPr/>
        </p:nvSpPr>
        <p:spPr>
          <a:xfrm>
            <a:off x="1792089" y="1566553"/>
            <a:ext cx="74347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Computational Metallurgy</a:t>
            </a:r>
          </a:p>
        </p:txBody>
      </p:sp>
      <p:pic>
        <p:nvPicPr>
          <p:cNvPr id="63" name="Grafik 62">
            <a:extLst>
              <a:ext uri="{FF2B5EF4-FFF2-40B4-BE49-F238E27FC236}">
                <a16:creationId xmlns:a16="http://schemas.microsoft.com/office/drawing/2014/main" id="{CFF6ECAC-E844-48CD-AEC7-00AA5F189C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3457" y="2227410"/>
            <a:ext cx="1080000" cy="1082177"/>
          </a:xfrm>
          <a:prstGeom prst="rect">
            <a:avLst/>
          </a:prstGeom>
        </p:spPr>
      </p:pic>
      <p:pic>
        <p:nvPicPr>
          <p:cNvPr id="64" name="Grafik 63">
            <a:extLst>
              <a:ext uri="{FF2B5EF4-FFF2-40B4-BE49-F238E27FC236}">
                <a16:creationId xmlns:a16="http://schemas.microsoft.com/office/drawing/2014/main" id="{0A22D8F2-2A98-48C3-956D-DCA6619FE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6575" y="2227410"/>
            <a:ext cx="1080000" cy="1082177"/>
          </a:xfrm>
          <a:prstGeom prst="rect">
            <a:avLst/>
          </a:prstGeom>
        </p:spPr>
      </p:pic>
      <p:pic>
        <p:nvPicPr>
          <p:cNvPr id="65" name="Grafik 64">
            <a:extLst>
              <a:ext uri="{FF2B5EF4-FFF2-40B4-BE49-F238E27FC236}">
                <a16:creationId xmlns:a16="http://schemas.microsoft.com/office/drawing/2014/main" id="{53B8E488-1913-47BB-BC3F-80488EABE1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457" y="3434561"/>
            <a:ext cx="1080000" cy="1080000"/>
          </a:xfrm>
          <a:prstGeom prst="rect">
            <a:avLst/>
          </a:prstGeom>
        </p:spPr>
      </p:pic>
      <p:pic>
        <p:nvPicPr>
          <p:cNvPr id="66" name="Grafik 65">
            <a:extLst>
              <a:ext uri="{FF2B5EF4-FFF2-40B4-BE49-F238E27FC236}">
                <a16:creationId xmlns:a16="http://schemas.microsoft.com/office/drawing/2014/main" id="{B351A4EF-0CF8-4736-817A-305160B19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2454" y="3434561"/>
            <a:ext cx="1082175" cy="1080000"/>
          </a:xfrm>
          <a:prstGeom prst="rect">
            <a:avLst/>
          </a:prstGeom>
        </p:spPr>
      </p:pic>
      <p:pic>
        <p:nvPicPr>
          <p:cNvPr id="67" name="Grafik 66">
            <a:extLst>
              <a:ext uri="{FF2B5EF4-FFF2-40B4-BE49-F238E27FC236}">
                <a16:creationId xmlns:a16="http://schemas.microsoft.com/office/drawing/2014/main" id="{E6CF541D-349E-4F79-B9B4-CF9802734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9419" y="3442369"/>
            <a:ext cx="1080000" cy="1080000"/>
          </a:xfrm>
          <a:prstGeom prst="rect">
            <a:avLst/>
          </a:prstGeom>
        </p:spPr>
      </p:pic>
      <p:pic>
        <p:nvPicPr>
          <p:cNvPr id="68" name="Grafik 67">
            <a:extLst>
              <a:ext uri="{FF2B5EF4-FFF2-40B4-BE49-F238E27FC236}">
                <a16:creationId xmlns:a16="http://schemas.microsoft.com/office/drawing/2014/main" id="{0E5BFC0E-A00E-4910-AD13-38FCD4602E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8750" y="3434561"/>
            <a:ext cx="1080000" cy="1080000"/>
          </a:xfrm>
          <a:prstGeom prst="rect">
            <a:avLst/>
          </a:prstGeom>
        </p:spPr>
      </p:pic>
      <p:pic>
        <p:nvPicPr>
          <p:cNvPr id="70" name="Grafik 69" descr="Ein Bild, das Gebäude, Fabrik, drinnen enthält.&#10;&#10;Automatisch generierte Beschreibung">
            <a:extLst>
              <a:ext uri="{FF2B5EF4-FFF2-40B4-BE49-F238E27FC236}">
                <a16:creationId xmlns:a16="http://schemas.microsoft.com/office/drawing/2014/main" id="{EC2CECBF-BE7A-4EDC-ABFC-B725FD2F94DD}"/>
              </a:ext>
            </a:extLst>
          </p:cNvPr>
          <p:cNvPicPr>
            <a:picLocks noChangeAspect="1"/>
          </p:cNvPicPr>
          <p:nvPr/>
        </p:nvPicPr>
        <p:blipFill rotWithShape="1">
          <a:blip r:embed="rId12">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33765" t="64452" r="44099" b="15346"/>
          <a:stretch/>
        </p:blipFill>
        <p:spPr>
          <a:xfrm>
            <a:off x="8155297" y="4433455"/>
            <a:ext cx="2277175" cy="1385454"/>
          </a:xfrm>
          <a:prstGeom prst="rect">
            <a:avLst/>
          </a:prstGeom>
        </p:spPr>
      </p:pic>
      <p:pic>
        <p:nvPicPr>
          <p:cNvPr id="72" name="Grafik 71" descr="Ein Bild, das Screenshot enthält.&#10;&#10;Automatisch generierte Beschreibung">
            <a:extLst>
              <a:ext uri="{FF2B5EF4-FFF2-40B4-BE49-F238E27FC236}">
                <a16:creationId xmlns:a16="http://schemas.microsoft.com/office/drawing/2014/main" id="{03FC1E45-EA4E-49E6-9F48-2F6FFE4AC4C1}"/>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38068" t="63232" r="33150" b="1717"/>
          <a:stretch/>
        </p:blipFill>
        <p:spPr>
          <a:xfrm>
            <a:off x="7772922" y="4233444"/>
            <a:ext cx="3158163" cy="2403764"/>
          </a:xfrm>
          <a:prstGeom prst="rect">
            <a:avLst/>
          </a:prstGeom>
        </p:spPr>
      </p:pic>
      <p:pic>
        <p:nvPicPr>
          <p:cNvPr id="60" name="Grafik 59">
            <a:extLst>
              <a:ext uri="{FF2B5EF4-FFF2-40B4-BE49-F238E27FC236}">
                <a16:creationId xmlns:a16="http://schemas.microsoft.com/office/drawing/2014/main" id="{C27C1BA7-2403-4464-B1ED-BF8ECD8639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286" y="4522369"/>
            <a:ext cx="144871" cy="259434"/>
          </a:xfrm>
          <a:prstGeom prst="rect">
            <a:avLst/>
          </a:prstGeom>
        </p:spPr>
      </p:pic>
      <p:sp>
        <p:nvSpPr>
          <p:cNvPr id="73" name="Textfeld 72">
            <a:extLst>
              <a:ext uri="{FF2B5EF4-FFF2-40B4-BE49-F238E27FC236}">
                <a16:creationId xmlns:a16="http://schemas.microsoft.com/office/drawing/2014/main" id="{E99CD1A4-5CBF-43D0-B997-D25FE97715A3}"/>
              </a:ext>
            </a:extLst>
          </p:cNvPr>
          <p:cNvSpPr txBox="1"/>
          <p:nvPr/>
        </p:nvSpPr>
        <p:spPr>
          <a:xfrm>
            <a:off x="1314529" y="4726503"/>
            <a:ext cx="74347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Benefits:</a:t>
            </a:r>
          </a:p>
        </p:txBody>
      </p:sp>
      <p:sp>
        <p:nvSpPr>
          <p:cNvPr id="74" name="Textfeld 73">
            <a:extLst>
              <a:ext uri="{FF2B5EF4-FFF2-40B4-BE49-F238E27FC236}">
                <a16:creationId xmlns:a16="http://schemas.microsoft.com/office/drawing/2014/main" id="{AA8E5B40-35E1-468C-A100-778836BFE40C}"/>
              </a:ext>
            </a:extLst>
          </p:cNvPr>
          <p:cNvSpPr txBox="1"/>
          <p:nvPr/>
        </p:nvSpPr>
        <p:spPr>
          <a:xfrm>
            <a:off x="1314529" y="5239059"/>
            <a:ext cx="5399906"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Optimize Material Input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Reduce Energy Consumption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Reduce Treatment Time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Ensure Steel Quality</a:t>
            </a:r>
          </a:p>
        </p:txBody>
      </p:sp>
      <p:sp>
        <p:nvSpPr>
          <p:cNvPr id="75" name="Textfeld 74">
            <a:extLst>
              <a:ext uri="{FF2B5EF4-FFF2-40B4-BE49-F238E27FC236}">
                <a16:creationId xmlns:a16="http://schemas.microsoft.com/office/drawing/2014/main" id="{520A1E73-1452-4BFC-B7D0-FF762A8B06AB}"/>
              </a:ext>
            </a:extLst>
          </p:cNvPr>
          <p:cNvSpPr txBox="1"/>
          <p:nvPr/>
        </p:nvSpPr>
        <p:spPr>
          <a:xfrm>
            <a:off x="875958" y="502475"/>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sp>
        <p:nvSpPr>
          <p:cNvPr id="20" name="Textfeld 19">
            <a:extLst>
              <a:ext uri="{FF2B5EF4-FFF2-40B4-BE49-F238E27FC236}">
                <a16:creationId xmlns:a16="http://schemas.microsoft.com/office/drawing/2014/main" id="{1757FF92-3BB4-491B-885C-686FFF0A2365}"/>
              </a:ext>
            </a:extLst>
          </p:cNvPr>
          <p:cNvSpPr txBox="1"/>
          <p:nvPr/>
        </p:nvSpPr>
        <p:spPr>
          <a:xfrm>
            <a:off x="7684827" y="346009"/>
            <a:ext cx="4284291"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D-DIN Condensed" panose="020B0506030202030204" pitchFamily="34" charset="0"/>
                <a:ea typeface="+mn-ea"/>
                <a:cs typeface="HelveticaNeueLT Std Med"/>
              </a:rPr>
              <a:t>Real-time and off-line </a:t>
            </a:r>
            <a:r>
              <a:rPr kumimoji="0" lang="en-US" sz="2000" b="0" i="0" u="none" strike="noStrike" kern="1200" cap="none" spc="0" normalizeH="0" baseline="0" noProof="0" dirty="0">
                <a:ln>
                  <a:noFill/>
                </a:ln>
                <a:solidFill>
                  <a:prstClr val="white"/>
                </a:solidFill>
                <a:effectLst/>
                <a:highlight>
                  <a:srgbClr val="F42938"/>
                </a:highlight>
                <a:uLnTx/>
                <a:uFillTx/>
                <a:latin typeface="D-DIN Condensed" panose="020B0506030202030204" pitchFamily="34" charset="0"/>
                <a:ea typeface="+mn-ea"/>
                <a:cs typeface="HelveticaNeueLT Std Med"/>
              </a:rPr>
              <a:t>metallurgical models </a:t>
            </a:r>
            <a:r>
              <a:rPr kumimoji="0" lang="en-US" sz="2000" b="0" i="0" u="none" strike="noStrike" kern="1200" cap="none" spc="0" normalizeH="0" baseline="0" noProof="0" dirty="0">
                <a:ln>
                  <a:noFill/>
                </a:ln>
                <a:solidFill>
                  <a:prstClr val="white"/>
                </a:solidFill>
                <a:effectLst/>
                <a:uLnTx/>
                <a:uFillTx/>
                <a:latin typeface="D-DIN Condensed" panose="020B0506030202030204" pitchFamily="34" charset="0"/>
                <a:ea typeface="+mn-ea"/>
                <a:cs typeface="HelveticaNeueLT Std Med"/>
              </a:rPr>
              <a:t>for process supervision, control and optimization</a:t>
            </a:r>
            <a:endParaRPr kumimoji="0" lang="en-US" sz="1400" b="0" i="0" u="none" strike="noStrike" kern="1200" cap="none" spc="0" normalizeH="0" baseline="0" noProof="0" dirty="0">
              <a:ln>
                <a:noFill/>
              </a:ln>
              <a:solidFill>
                <a:prstClr val="white"/>
              </a:solidFill>
              <a:effectLst/>
              <a:uLnTx/>
              <a:uFillTx/>
              <a:latin typeface="D-DIN Condensed" panose="020B0506030202030204" pitchFamily="34" charset="0"/>
              <a:ea typeface="+mn-ea"/>
              <a:cs typeface="HelveticaNeueLT Std Med"/>
            </a:endParaRPr>
          </a:p>
        </p:txBody>
      </p:sp>
      <p:sp>
        <p:nvSpPr>
          <p:cNvPr id="21" name="Freihandform: Form 20">
            <a:extLst>
              <a:ext uri="{FF2B5EF4-FFF2-40B4-BE49-F238E27FC236}">
                <a16:creationId xmlns:a16="http://schemas.microsoft.com/office/drawing/2014/main" id="{11C8027C-934A-493F-BC35-D3954FEB102B}"/>
              </a:ext>
            </a:extLst>
          </p:cNvPr>
          <p:cNvSpPr/>
          <p:nvPr/>
        </p:nvSpPr>
        <p:spPr>
          <a:xfrm>
            <a:off x="901090" y="1844752"/>
            <a:ext cx="830179" cy="136358"/>
          </a:xfrm>
          <a:custGeom>
            <a:avLst/>
            <a:gdLst>
              <a:gd name="connsiteX0" fmla="*/ 80211 w 830179"/>
              <a:gd name="connsiteY0" fmla="*/ 12032 h 136358"/>
              <a:gd name="connsiteX1" fmla="*/ 0 w 830179"/>
              <a:gd name="connsiteY1" fmla="*/ 136358 h 136358"/>
              <a:gd name="connsiteX2" fmla="*/ 830179 w 830179"/>
              <a:gd name="connsiteY2" fmla="*/ 132348 h 136358"/>
              <a:gd name="connsiteX3" fmla="*/ 766011 w 830179"/>
              <a:gd name="connsiteY3" fmla="*/ 0 h 136358"/>
              <a:gd name="connsiteX4" fmla="*/ 80211 w 830179"/>
              <a:gd name="connsiteY4" fmla="*/ 12032 h 13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79" h="136358">
                <a:moveTo>
                  <a:pt x="80211" y="12032"/>
                </a:moveTo>
                <a:lnTo>
                  <a:pt x="0" y="136358"/>
                </a:lnTo>
                <a:lnTo>
                  <a:pt x="830179" y="132348"/>
                </a:lnTo>
                <a:lnTo>
                  <a:pt x="766011" y="0"/>
                </a:lnTo>
                <a:lnTo>
                  <a:pt x="80211" y="12032"/>
                </a:lnTo>
                <a:close/>
              </a:path>
            </a:pathLst>
          </a:cu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hape 2645">
            <a:extLst>
              <a:ext uri="{FF2B5EF4-FFF2-40B4-BE49-F238E27FC236}">
                <a16:creationId xmlns:a16="http://schemas.microsoft.com/office/drawing/2014/main" id="{5C512054-0AA4-4F8C-B705-BFAC6DD497EE}"/>
              </a:ext>
            </a:extLst>
          </p:cNvPr>
          <p:cNvSpPr>
            <a:spLocks noChangeAspect="1"/>
          </p:cNvSpPr>
          <p:nvPr/>
        </p:nvSpPr>
        <p:spPr>
          <a:xfrm>
            <a:off x="875958" y="1347756"/>
            <a:ext cx="890999" cy="6480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24" name="Shape 2753">
            <a:extLst>
              <a:ext uri="{FF2B5EF4-FFF2-40B4-BE49-F238E27FC236}">
                <a16:creationId xmlns:a16="http://schemas.microsoft.com/office/drawing/2014/main" id="{D253E1C4-1547-43F5-9D32-985E3B631AFE}"/>
              </a:ext>
            </a:extLst>
          </p:cNvPr>
          <p:cNvSpPr>
            <a:spLocks noChangeAspect="1"/>
          </p:cNvSpPr>
          <p:nvPr/>
        </p:nvSpPr>
        <p:spPr>
          <a:xfrm>
            <a:off x="1167255" y="1440684"/>
            <a:ext cx="294548" cy="360000"/>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D-DIN" panose="020B0504030202030204" pitchFamily="34" charset="0"/>
              <a:ea typeface="+mn-ea"/>
              <a:cs typeface="+mn-cs"/>
            </a:endParaRPr>
          </a:p>
        </p:txBody>
      </p:sp>
    </p:spTree>
    <p:extLst>
      <p:ext uri="{BB962C8B-B14F-4D97-AF65-F5344CB8AC3E}">
        <p14:creationId xmlns:p14="http://schemas.microsoft.com/office/powerpoint/2010/main" val="13720831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133BB71E-F767-4B40-98F6-6A1B6ACF4786}"/>
              </a:ext>
            </a:extLst>
          </p:cNvPr>
          <p:cNvGrpSpPr/>
          <p:nvPr/>
        </p:nvGrpSpPr>
        <p:grpSpPr>
          <a:xfrm>
            <a:off x="4949937" y="1912931"/>
            <a:ext cx="7306074" cy="4633930"/>
            <a:chOff x="2674172" y="907915"/>
            <a:chExt cx="8381178" cy="5479820"/>
          </a:xfrm>
          <a:scene3d>
            <a:camera prst="perspectiveLeft"/>
            <a:lightRig rig="threePt" dir="t"/>
          </a:scene3d>
        </p:grpSpPr>
        <p:pic>
          <p:nvPicPr>
            <p:cNvPr id="38" name="Grafik 37">
              <a:extLst>
                <a:ext uri="{FF2B5EF4-FFF2-40B4-BE49-F238E27FC236}">
                  <a16:creationId xmlns:a16="http://schemas.microsoft.com/office/drawing/2014/main" id="{B17FBD78-143D-49B7-AE34-74DB924B97A8}"/>
                </a:ext>
              </a:extLst>
            </p:cNvPr>
            <p:cNvPicPr>
              <a:picLocks noChangeAspect="1"/>
            </p:cNvPicPr>
            <p:nvPr/>
          </p:nvPicPr>
          <p:blipFill>
            <a:blip r:embed="rId3"/>
            <a:stretch>
              <a:fillRect/>
            </a:stretch>
          </p:blipFill>
          <p:spPr>
            <a:xfrm>
              <a:off x="3165914" y="1313474"/>
              <a:ext cx="7213119" cy="4068740"/>
            </a:xfrm>
            <a:prstGeom prst="rect">
              <a:avLst/>
            </a:prstGeom>
            <a:effectLst/>
          </p:spPr>
        </p:pic>
        <p:pic>
          <p:nvPicPr>
            <p:cNvPr id="39" name="Grafik 38">
              <a:extLst>
                <a:ext uri="{FF2B5EF4-FFF2-40B4-BE49-F238E27FC236}">
                  <a16:creationId xmlns:a16="http://schemas.microsoft.com/office/drawing/2014/main" id="{4A8F4EAA-A344-4342-B3D8-0C9A0638F38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776" t="12222" r="45833" b="50648"/>
            <a:stretch/>
          </p:blipFill>
          <p:spPr>
            <a:xfrm>
              <a:off x="2674172" y="907915"/>
              <a:ext cx="8381178" cy="5479820"/>
            </a:xfrm>
            <a:prstGeom prst="rect">
              <a:avLst/>
            </a:prstGeom>
          </p:spPr>
        </p:pic>
        <p:pic>
          <p:nvPicPr>
            <p:cNvPr id="40" name="Grafik 39">
              <a:extLst>
                <a:ext uri="{FF2B5EF4-FFF2-40B4-BE49-F238E27FC236}">
                  <a16:creationId xmlns:a16="http://schemas.microsoft.com/office/drawing/2014/main" id="{55E7A8FD-1591-4201-BE33-B0CD26188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660" y="5421400"/>
              <a:ext cx="504000" cy="167332"/>
            </a:xfrm>
            <a:prstGeom prst="rect">
              <a:avLst/>
            </a:prstGeom>
          </p:spPr>
        </p:pic>
      </p:grpSp>
      <p:pic>
        <p:nvPicPr>
          <p:cNvPr id="47" name="Grafik 46">
            <a:extLst>
              <a:ext uri="{FF2B5EF4-FFF2-40B4-BE49-F238E27FC236}">
                <a16:creationId xmlns:a16="http://schemas.microsoft.com/office/drawing/2014/main" id="{CAFB33A2-0707-46E5-9789-BDC5B1A386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2841" y="220792"/>
            <a:ext cx="504000" cy="902559"/>
          </a:xfrm>
          <a:prstGeom prst="rect">
            <a:avLst/>
          </a:prstGeom>
        </p:spPr>
      </p:pic>
      <p:sp>
        <p:nvSpPr>
          <p:cNvPr id="20" name="Textfeld 19">
            <a:extLst>
              <a:ext uri="{FF2B5EF4-FFF2-40B4-BE49-F238E27FC236}">
                <a16:creationId xmlns:a16="http://schemas.microsoft.com/office/drawing/2014/main" id="{A14FAB55-6EF8-4DC8-AC58-8DD4B74B1D8E}"/>
              </a:ext>
            </a:extLst>
          </p:cNvPr>
          <p:cNvSpPr txBox="1"/>
          <p:nvPr/>
        </p:nvSpPr>
        <p:spPr>
          <a:xfrm>
            <a:off x="875958" y="502475"/>
            <a:ext cx="11062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0" i="0" u="none" strike="noStrike" kern="1200" cap="all" spc="0" normalizeH="0" baseline="0" noProof="0" dirty="0">
                <a:ln>
                  <a:noFill/>
                </a:ln>
                <a:solidFill>
                  <a:prstClr val="black"/>
                </a:solidFill>
                <a:effectLst/>
                <a:uLnTx/>
                <a:uFillTx/>
                <a:latin typeface="D-DIN" panose="020B0504030202030204" pitchFamily="34" charset="0"/>
                <a:ea typeface="+mn-ea"/>
                <a:cs typeface="+mn-cs"/>
              </a:rPr>
              <a:t>Software Solutions</a:t>
            </a:r>
            <a:endParaRPr kumimoji="0" lang="de-AT" sz="4400" b="0" i="0" u="none" strike="noStrike" kern="1200" cap="all" spc="0" normalizeH="0" baseline="0" noProof="0" dirty="0">
              <a:ln>
                <a:noFill/>
              </a:ln>
              <a:solidFill>
                <a:prstClr val="white"/>
              </a:solidFill>
              <a:effectLst/>
              <a:uLnTx/>
              <a:uFillTx/>
              <a:latin typeface="D-DIN" panose="020B0504030202030204" pitchFamily="34" charset="0"/>
              <a:ea typeface="+mn-ea"/>
              <a:cs typeface="+mn-cs"/>
            </a:endParaRPr>
          </a:p>
        </p:txBody>
      </p:sp>
      <p:grpSp>
        <p:nvGrpSpPr>
          <p:cNvPr id="14" name="Gruppieren 13">
            <a:extLst>
              <a:ext uri="{FF2B5EF4-FFF2-40B4-BE49-F238E27FC236}">
                <a16:creationId xmlns:a16="http://schemas.microsoft.com/office/drawing/2014/main" id="{0C87CB81-8FF7-40A2-B480-94857962DC8B}"/>
              </a:ext>
            </a:extLst>
          </p:cNvPr>
          <p:cNvGrpSpPr/>
          <p:nvPr/>
        </p:nvGrpSpPr>
        <p:grpSpPr>
          <a:xfrm>
            <a:off x="589038" y="3060990"/>
            <a:ext cx="5342152" cy="3658905"/>
            <a:chOff x="394340" y="2140110"/>
            <a:chExt cx="6437116" cy="4633930"/>
          </a:xfrm>
        </p:grpSpPr>
        <p:pic>
          <p:nvPicPr>
            <p:cNvPr id="35" name="Grafik 34">
              <a:extLst>
                <a:ext uri="{FF2B5EF4-FFF2-40B4-BE49-F238E27FC236}">
                  <a16:creationId xmlns:a16="http://schemas.microsoft.com/office/drawing/2014/main" id="{3B68D282-B29B-45C3-81BA-FB82C7D371FD}"/>
                </a:ext>
              </a:extLst>
            </p:cNvPr>
            <p:cNvPicPr>
              <a:picLocks noChangeAspect="1"/>
            </p:cNvPicPr>
            <p:nvPr/>
          </p:nvPicPr>
          <p:blipFill>
            <a:blip r:embed="rId7"/>
            <a:stretch>
              <a:fillRect/>
            </a:stretch>
          </p:blipFill>
          <p:spPr>
            <a:xfrm>
              <a:off x="744266" y="2472136"/>
              <a:ext cx="5759447" cy="3244378"/>
            </a:xfrm>
            <a:prstGeom prst="rect">
              <a:avLst/>
            </a:prstGeom>
          </p:spPr>
        </p:pic>
        <p:pic>
          <p:nvPicPr>
            <p:cNvPr id="36" name="Grafik 35">
              <a:extLst>
                <a:ext uri="{FF2B5EF4-FFF2-40B4-BE49-F238E27FC236}">
                  <a16:creationId xmlns:a16="http://schemas.microsoft.com/office/drawing/2014/main" id="{08827BCA-15CF-4815-96B0-4C85DFBDD8E4}"/>
                </a:ext>
              </a:extLst>
            </p:cNvPr>
            <p:cNvPicPr>
              <a:picLocks noChangeAspect="1"/>
            </p:cNvPicPr>
            <p:nvPr/>
          </p:nvPicPr>
          <p:blipFill>
            <a:blip r:embed="rId8"/>
            <a:stretch>
              <a:fillRect/>
            </a:stretch>
          </p:blipFill>
          <p:spPr>
            <a:xfrm>
              <a:off x="719634" y="2464516"/>
              <a:ext cx="5786528" cy="3266977"/>
            </a:xfrm>
            <a:prstGeom prst="rect">
              <a:avLst/>
            </a:prstGeom>
          </p:spPr>
        </p:pic>
        <p:pic>
          <p:nvPicPr>
            <p:cNvPr id="37" name="Grafik 36">
              <a:extLst>
                <a:ext uri="{FF2B5EF4-FFF2-40B4-BE49-F238E27FC236}">
                  <a16:creationId xmlns:a16="http://schemas.microsoft.com/office/drawing/2014/main" id="{3EB1397B-839A-4715-8CCA-CA3EB559DD3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912" t="57992" r="66190" b="2833"/>
            <a:stretch/>
          </p:blipFill>
          <p:spPr>
            <a:xfrm>
              <a:off x="394340" y="2140110"/>
              <a:ext cx="6437116" cy="4633930"/>
            </a:xfrm>
            <a:prstGeom prst="rect">
              <a:avLst/>
            </a:prstGeom>
          </p:spPr>
        </p:pic>
      </p:grpSp>
      <p:sp>
        <p:nvSpPr>
          <p:cNvPr id="43" name="Textfeld 42">
            <a:extLst>
              <a:ext uri="{FF2B5EF4-FFF2-40B4-BE49-F238E27FC236}">
                <a16:creationId xmlns:a16="http://schemas.microsoft.com/office/drawing/2014/main" id="{8D90D106-6B6C-4969-AD83-03CC751E93D7}"/>
              </a:ext>
            </a:extLst>
          </p:cNvPr>
          <p:cNvSpPr txBox="1"/>
          <p:nvPr/>
        </p:nvSpPr>
        <p:spPr>
          <a:xfrm>
            <a:off x="677998" y="2628990"/>
            <a:ext cx="9962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Treatment Recipe Management</a:t>
            </a:r>
          </a:p>
        </p:txBody>
      </p:sp>
      <p:sp>
        <p:nvSpPr>
          <p:cNvPr id="19" name="Textfeld 18">
            <a:extLst>
              <a:ext uri="{FF2B5EF4-FFF2-40B4-BE49-F238E27FC236}">
                <a16:creationId xmlns:a16="http://schemas.microsoft.com/office/drawing/2014/main" id="{2FD8AA5B-EEF7-4083-88C1-DD63E3B89D9D}"/>
              </a:ext>
            </a:extLst>
          </p:cNvPr>
          <p:cNvSpPr txBox="1"/>
          <p:nvPr/>
        </p:nvSpPr>
        <p:spPr>
          <a:xfrm>
            <a:off x="1792089" y="1571386"/>
            <a:ext cx="9962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02B"/>
                </a:solidFill>
                <a:effectLst/>
                <a:uLnTx/>
                <a:uFillTx/>
                <a:latin typeface="D-DIN Condensed" panose="020B0506030202030204" pitchFamily="34" charset="0"/>
                <a:ea typeface="+mn-ea"/>
                <a:cs typeface="HelveticaNeueLT Std Med"/>
              </a:rPr>
              <a:t>Comprehensive Software Solutions:</a:t>
            </a:r>
          </a:p>
        </p:txBody>
      </p:sp>
      <p:sp>
        <p:nvSpPr>
          <p:cNvPr id="21" name="Shape 2633">
            <a:extLst>
              <a:ext uri="{FF2B5EF4-FFF2-40B4-BE49-F238E27FC236}">
                <a16:creationId xmlns:a16="http://schemas.microsoft.com/office/drawing/2014/main" id="{1CD694FC-FFB9-4A52-80E7-F51575AC3725}"/>
              </a:ext>
            </a:extLst>
          </p:cNvPr>
          <p:cNvSpPr>
            <a:spLocks noChangeAspect="1"/>
          </p:cNvSpPr>
          <p:nvPr/>
        </p:nvSpPr>
        <p:spPr>
          <a:xfrm>
            <a:off x="1137707" y="1440121"/>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22" name="Freihandform: Form 21">
            <a:extLst>
              <a:ext uri="{FF2B5EF4-FFF2-40B4-BE49-F238E27FC236}">
                <a16:creationId xmlns:a16="http://schemas.microsoft.com/office/drawing/2014/main" id="{560D6FFD-A8EB-4C94-AF1D-B4B256117731}"/>
              </a:ext>
            </a:extLst>
          </p:cNvPr>
          <p:cNvSpPr/>
          <p:nvPr/>
        </p:nvSpPr>
        <p:spPr>
          <a:xfrm>
            <a:off x="901090" y="1844752"/>
            <a:ext cx="830179" cy="136358"/>
          </a:xfrm>
          <a:custGeom>
            <a:avLst/>
            <a:gdLst>
              <a:gd name="connsiteX0" fmla="*/ 80211 w 830179"/>
              <a:gd name="connsiteY0" fmla="*/ 12032 h 136358"/>
              <a:gd name="connsiteX1" fmla="*/ 0 w 830179"/>
              <a:gd name="connsiteY1" fmla="*/ 136358 h 136358"/>
              <a:gd name="connsiteX2" fmla="*/ 830179 w 830179"/>
              <a:gd name="connsiteY2" fmla="*/ 132348 h 136358"/>
              <a:gd name="connsiteX3" fmla="*/ 766011 w 830179"/>
              <a:gd name="connsiteY3" fmla="*/ 0 h 136358"/>
              <a:gd name="connsiteX4" fmla="*/ 80211 w 830179"/>
              <a:gd name="connsiteY4" fmla="*/ 12032 h 13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79" h="136358">
                <a:moveTo>
                  <a:pt x="80211" y="12032"/>
                </a:moveTo>
                <a:lnTo>
                  <a:pt x="0" y="136358"/>
                </a:lnTo>
                <a:lnTo>
                  <a:pt x="830179" y="132348"/>
                </a:lnTo>
                <a:lnTo>
                  <a:pt x="766011" y="0"/>
                </a:lnTo>
                <a:lnTo>
                  <a:pt x="80211" y="12032"/>
                </a:lnTo>
                <a:close/>
              </a:path>
            </a:pathLst>
          </a:custGeom>
          <a:solidFill>
            <a:srgbClr val="1D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hape 2645">
            <a:extLst>
              <a:ext uri="{FF2B5EF4-FFF2-40B4-BE49-F238E27FC236}">
                <a16:creationId xmlns:a16="http://schemas.microsoft.com/office/drawing/2014/main" id="{DC2ED87F-1E4B-4A62-85ED-7D7405AD6108}"/>
              </a:ext>
            </a:extLst>
          </p:cNvPr>
          <p:cNvSpPr>
            <a:spLocks noChangeAspect="1"/>
          </p:cNvSpPr>
          <p:nvPr/>
        </p:nvSpPr>
        <p:spPr>
          <a:xfrm>
            <a:off x="875958" y="1347756"/>
            <a:ext cx="890999" cy="648000"/>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C202B"/>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Tree>
    <p:extLst>
      <p:ext uri="{BB962C8B-B14F-4D97-AF65-F5344CB8AC3E}">
        <p14:creationId xmlns:p14="http://schemas.microsoft.com/office/powerpoint/2010/main" val="23409667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draußen, Fahrt, Nachthimmel enthält.&#10;&#10;Automatisch generierte Beschreibung">
            <a:extLst>
              <a:ext uri="{FF2B5EF4-FFF2-40B4-BE49-F238E27FC236}">
                <a16:creationId xmlns:a16="http://schemas.microsoft.com/office/drawing/2014/main" id="{E128D18E-9049-65FC-AF9E-BF4509687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B1B8FD58-C0EB-3693-986B-08F62100B9B3}"/>
              </a:ext>
            </a:extLst>
          </p:cNvPr>
          <p:cNvSpPr>
            <a:spLocks noGrp="1" noRot="1" noMove="1" noResize="1" noEditPoints="1" noAdjustHandles="1" noChangeArrowheads="1" noChangeShapeType="1"/>
          </p:cNvSpPr>
          <p:nvPr>
            <p:ph type="sldNum" sz="quarter" idx="16"/>
          </p:nvPr>
        </p:nvSpPr>
        <p:spPr/>
        <p:txBody>
          <a:bodyPr/>
          <a:lstStyle/>
          <a:p>
            <a:fld id="{9DFB4FA4-131A-4914-B333-1CC9E3F11BF7}" type="slidenum">
              <a:rPr lang="en-US" smtClean="0">
                <a:solidFill>
                  <a:schemeClr val="bg1"/>
                </a:solidFill>
              </a:rPr>
              <a:pPr/>
              <a:t>8</a:t>
            </a:fld>
            <a:endParaRPr lang="en-US" dirty="0">
              <a:solidFill>
                <a:schemeClr val="bg1"/>
              </a:solidFill>
            </a:endParaRPr>
          </a:p>
        </p:txBody>
      </p:sp>
      <p:sp>
        <p:nvSpPr>
          <p:cNvPr id="3" name="Rechteck 2">
            <a:extLst>
              <a:ext uri="{FF2B5EF4-FFF2-40B4-BE49-F238E27FC236}">
                <a16:creationId xmlns:a16="http://schemas.microsoft.com/office/drawing/2014/main" id="{A93C2235-ADD7-3086-3B7D-B8AEE4999893}"/>
              </a:ext>
            </a:extLst>
          </p:cNvPr>
          <p:cNvSpPr/>
          <p:nvPr/>
        </p:nvSpPr>
        <p:spPr>
          <a:xfrm>
            <a:off x="1" y="-11617"/>
            <a:ext cx="6955232" cy="6881233"/>
          </a:xfrm>
          <a:prstGeom prst="rect">
            <a:avLst/>
          </a:prstGeom>
          <a:gradFill flip="none" rotWithShape="1">
            <a:gsLst>
              <a:gs pos="37000">
                <a:srgbClr val="1B202B"/>
              </a:gs>
              <a:gs pos="0">
                <a:srgbClr val="1B202B"/>
              </a:gs>
              <a:gs pos="100000">
                <a:srgbClr val="1B202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DBB3C982-48D0-478D-7E22-128108AED041}"/>
              </a:ext>
            </a:extLst>
          </p:cNvPr>
          <p:cNvSpPr txBox="1"/>
          <p:nvPr/>
        </p:nvSpPr>
        <p:spPr>
          <a:xfrm>
            <a:off x="557309" y="2858417"/>
            <a:ext cx="6096000" cy="369332"/>
          </a:xfrm>
          <a:prstGeom prst="rect">
            <a:avLst/>
          </a:prstGeom>
          <a:noFill/>
        </p:spPr>
        <p:txBody>
          <a:bodyPr wrap="square">
            <a:spAutoFit/>
          </a:bodyPr>
          <a:lstStyle/>
          <a:p>
            <a:r>
              <a:rPr lang="en-US" dirty="0">
                <a:solidFill>
                  <a:schemeClr val="bg1"/>
                </a:solidFill>
                <a:latin typeface="D-DIN" panose="020B0504030202030204" pitchFamily="34" charset="0"/>
              </a:rPr>
              <a:t>We understand intelligent production to be </a:t>
            </a:r>
            <a:endParaRPr lang="en-US" sz="3600" dirty="0">
              <a:solidFill>
                <a:schemeClr val="bg1"/>
              </a:solidFill>
              <a:latin typeface="D-DIN" panose="020B0504030202030204" pitchFamily="34" charset="0"/>
            </a:endParaRPr>
          </a:p>
        </p:txBody>
      </p:sp>
      <p:sp>
        <p:nvSpPr>
          <p:cNvPr id="8" name="Ellipse 7">
            <a:extLst>
              <a:ext uri="{FF2B5EF4-FFF2-40B4-BE49-F238E27FC236}">
                <a16:creationId xmlns:a16="http://schemas.microsoft.com/office/drawing/2014/main" id="{13CC7B7A-6977-D406-367E-AC314BBAAEDE}"/>
              </a:ext>
            </a:extLst>
          </p:cNvPr>
          <p:cNvSpPr>
            <a:spLocks noChangeAspect="1"/>
          </p:cNvSpPr>
          <p:nvPr/>
        </p:nvSpPr>
        <p:spPr>
          <a:xfrm>
            <a:off x="734313" y="4617348"/>
            <a:ext cx="360000" cy="360000"/>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0" name="Ellipse 9">
            <a:extLst>
              <a:ext uri="{FF2B5EF4-FFF2-40B4-BE49-F238E27FC236}">
                <a16:creationId xmlns:a16="http://schemas.microsoft.com/office/drawing/2014/main" id="{1274BAF0-794D-2682-6C32-BE633BF02010}"/>
              </a:ext>
            </a:extLst>
          </p:cNvPr>
          <p:cNvSpPr>
            <a:spLocks noChangeAspect="1"/>
          </p:cNvSpPr>
          <p:nvPr/>
        </p:nvSpPr>
        <p:spPr>
          <a:xfrm>
            <a:off x="734313" y="4001982"/>
            <a:ext cx="360000" cy="360000"/>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1" name="Ellipse 10">
            <a:extLst>
              <a:ext uri="{FF2B5EF4-FFF2-40B4-BE49-F238E27FC236}">
                <a16:creationId xmlns:a16="http://schemas.microsoft.com/office/drawing/2014/main" id="{42504BCB-4814-4828-BDF3-0473D0BA7FE0}"/>
              </a:ext>
            </a:extLst>
          </p:cNvPr>
          <p:cNvSpPr>
            <a:spLocks noChangeAspect="1"/>
          </p:cNvSpPr>
          <p:nvPr/>
        </p:nvSpPr>
        <p:spPr>
          <a:xfrm>
            <a:off x="734313" y="5261361"/>
            <a:ext cx="360000" cy="360000"/>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sp>
        <p:nvSpPr>
          <p:cNvPr id="12" name="Ellipse 11">
            <a:extLst>
              <a:ext uri="{FF2B5EF4-FFF2-40B4-BE49-F238E27FC236}">
                <a16:creationId xmlns:a16="http://schemas.microsoft.com/office/drawing/2014/main" id="{A826880A-7107-7650-2237-4DF60A98C2EB}"/>
              </a:ext>
            </a:extLst>
          </p:cNvPr>
          <p:cNvSpPr>
            <a:spLocks noChangeAspect="1"/>
          </p:cNvSpPr>
          <p:nvPr/>
        </p:nvSpPr>
        <p:spPr>
          <a:xfrm>
            <a:off x="734313" y="3351524"/>
            <a:ext cx="360000" cy="360000"/>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bg1"/>
              </a:solidFill>
            </a:endParaRPr>
          </a:p>
        </p:txBody>
      </p:sp>
      <p:pic>
        <p:nvPicPr>
          <p:cNvPr id="13" name="Grafik 12">
            <a:extLst>
              <a:ext uri="{FF2B5EF4-FFF2-40B4-BE49-F238E27FC236}">
                <a16:creationId xmlns:a16="http://schemas.microsoft.com/office/drawing/2014/main" id="{DE4F510B-ED13-F33C-FF3E-4D5B6DC768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213" y="3415298"/>
            <a:ext cx="252000" cy="252000"/>
          </a:xfrm>
          <a:prstGeom prst="rect">
            <a:avLst/>
          </a:prstGeom>
        </p:spPr>
      </p:pic>
      <p:pic>
        <p:nvPicPr>
          <p:cNvPr id="14" name="Grafik 13">
            <a:extLst>
              <a:ext uri="{FF2B5EF4-FFF2-40B4-BE49-F238E27FC236}">
                <a16:creationId xmlns:a16="http://schemas.microsoft.com/office/drawing/2014/main" id="{ECC57CAA-5D09-576C-A264-8E58D4BC76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827" y="4687696"/>
            <a:ext cx="216000" cy="216000"/>
          </a:xfrm>
          <a:prstGeom prst="rect">
            <a:avLst/>
          </a:prstGeom>
        </p:spPr>
      </p:pic>
      <p:pic>
        <p:nvPicPr>
          <p:cNvPr id="15" name="Grafik 14">
            <a:extLst>
              <a:ext uri="{FF2B5EF4-FFF2-40B4-BE49-F238E27FC236}">
                <a16:creationId xmlns:a16="http://schemas.microsoft.com/office/drawing/2014/main" id="{8ACE3DF3-0604-4071-5315-2BAE60FEEC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8793" y="5333361"/>
            <a:ext cx="216000" cy="216000"/>
          </a:xfrm>
          <a:prstGeom prst="rect">
            <a:avLst/>
          </a:prstGeom>
        </p:spPr>
      </p:pic>
      <p:pic>
        <p:nvPicPr>
          <p:cNvPr id="16" name="Grafik 15">
            <a:extLst>
              <a:ext uri="{FF2B5EF4-FFF2-40B4-BE49-F238E27FC236}">
                <a16:creationId xmlns:a16="http://schemas.microsoft.com/office/drawing/2014/main" id="{5A774E90-9FA3-F1C6-9CCC-0330588D9A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6313" y="4068344"/>
            <a:ext cx="216000" cy="216000"/>
          </a:xfrm>
          <a:prstGeom prst="rect">
            <a:avLst/>
          </a:prstGeom>
        </p:spPr>
      </p:pic>
      <p:sp>
        <p:nvSpPr>
          <p:cNvPr id="17" name="Textfeld 16">
            <a:extLst>
              <a:ext uri="{FF2B5EF4-FFF2-40B4-BE49-F238E27FC236}">
                <a16:creationId xmlns:a16="http://schemas.microsoft.com/office/drawing/2014/main" id="{55BA9F15-59B1-3A1D-B195-EBBFB661CF9B}"/>
              </a:ext>
            </a:extLst>
          </p:cNvPr>
          <p:cNvSpPr txBox="1"/>
          <p:nvPr/>
        </p:nvSpPr>
        <p:spPr>
          <a:xfrm>
            <a:off x="1094313" y="4023428"/>
            <a:ext cx="968520" cy="338554"/>
          </a:xfrm>
          <a:prstGeom prst="rect">
            <a:avLst/>
          </a:prstGeom>
          <a:noFill/>
        </p:spPr>
        <p:txBody>
          <a:bodyPr wrap="square">
            <a:spAutoFit/>
          </a:bodyPr>
          <a:lstStyle/>
          <a:p>
            <a:r>
              <a:rPr lang="en-US" sz="1600" dirty="0">
                <a:solidFill>
                  <a:schemeClr val="bg1"/>
                </a:solidFill>
                <a:latin typeface="D-DIN" panose="020B0504030202030204" pitchFamily="34" charset="0"/>
              </a:rPr>
              <a:t>safe</a:t>
            </a:r>
            <a:endParaRPr lang="de-AT" sz="1600" dirty="0">
              <a:solidFill>
                <a:schemeClr val="bg1"/>
              </a:solidFill>
              <a:latin typeface="D-DIN Condensed" panose="020B0506030202030204" pitchFamily="34" charset="0"/>
            </a:endParaRPr>
          </a:p>
        </p:txBody>
      </p:sp>
      <p:sp>
        <p:nvSpPr>
          <p:cNvPr id="18" name="Textfeld 17">
            <a:extLst>
              <a:ext uri="{FF2B5EF4-FFF2-40B4-BE49-F238E27FC236}">
                <a16:creationId xmlns:a16="http://schemas.microsoft.com/office/drawing/2014/main" id="{3F477CF2-EF4E-67B8-2307-D1E311205A4A}"/>
              </a:ext>
            </a:extLst>
          </p:cNvPr>
          <p:cNvSpPr txBox="1"/>
          <p:nvPr/>
        </p:nvSpPr>
        <p:spPr>
          <a:xfrm>
            <a:off x="1094312" y="5278529"/>
            <a:ext cx="1625495" cy="338554"/>
          </a:xfrm>
          <a:prstGeom prst="rect">
            <a:avLst/>
          </a:prstGeom>
          <a:noFill/>
        </p:spPr>
        <p:txBody>
          <a:bodyPr wrap="square">
            <a:spAutoFit/>
          </a:bodyPr>
          <a:lstStyle/>
          <a:p>
            <a:r>
              <a:rPr lang="en-US" sz="1600" dirty="0">
                <a:solidFill>
                  <a:schemeClr val="bg1"/>
                </a:solidFill>
                <a:latin typeface="D-DIN" panose="020B0504030202030204" pitchFamily="34" charset="0"/>
              </a:rPr>
              <a:t>optimized</a:t>
            </a:r>
            <a:endParaRPr lang="de-AT" sz="1600" dirty="0">
              <a:solidFill>
                <a:schemeClr val="bg1"/>
              </a:solidFill>
              <a:latin typeface="D-DIN Condensed" panose="020B0506030202030204" pitchFamily="34" charset="0"/>
            </a:endParaRPr>
          </a:p>
        </p:txBody>
      </p:sp>
      <p:sp>
        <p:nvSpPr>
          <p:cNvPr id="19" name="Textfeld 18">
            <a:extLst>
              <a:ext uri="{FF2B5EF4-FFF2-40B4-BE49-F238E27FC236}">
                <a16:creationId xmlns:a16="http://schemas.microsoft.com/office/drawing/2014/main" id="{2D3949A2-8F60-1E40-8333-A51CEC616617}"/>
              </a:ext>
            </a:extLst>
          </p:cNvPr>
          <p:cNvSpPr txBox="1"/>
          <p:nvPr/>
        </p:nvSpPr>
        <p:spPr>
          <a:xfrm>
            <a:off x="1116307" y="4626419"/>
            <a:ext cx="1907867" cy="338554"/>
          </a:xfrm>
          <a:prstGeom prst="rect">
            <a:avLst/>
          </a:prstGeom>
          <a:noFill/>
        </p:spPr>
        <p:txBody>
          <a:bodyPr wrap="square">
            <a:spAutoFit/>
          </a:bodyPr>
          <a:lstStyle/>
          <a:p>
            <a:r>
              <a:rPr lang="en-US" sz="1600" dirty="0">
                <a:solidFill>
                  <a:schemeClr val="bg1"/>
                </a:solidFill>
                <a:latin typeface="D-DIN" panose="020B0504030202030204" pitchFamily="34" charset="0"/>
              </a:rPr>
              <a:t>efficient</a:t>
            </a:r>
            <a:endParaRPr lang="de-AT" sz="1600" dirty="0">
              <a:solidFill>
                <a:schemeClr val="bg1"/>
              </a:solidFill>
              <a:latin typeface="D-DIN Condensed" panose="020B0506030202030204" pitchFamily="34" charset="0"/>
            </a:endParaRPr>
          </a:p>
        </p:txBody>
      </p:sp>
      <p:sp>
        <p:nvSpPr>
          <p:cNvPr id="20" name="Textfeld 19">
            <a:extLst>
              <a:ext uri="{FF2B5EF4-FFF2-40B4-BE49-F238E27FC236}">
                <a16:creationId xmlns:a16="http://schemas.microsoft.com/office/drawing/2014/main" id="{D824B5E1-7E18-F2E1-DA58-1B91F72AA2DB}"/>
              </a:ext>
            </a:extLst>
          </p:cNvPr>
          <p:cNvSpPr txBox="1"/>
          <p:nvPr/>
        </p:nvSpPr>
        <p:spPr>
          <a:xfrm>
            <a:off x="1088080" y="3361402"/>
            <a:ext cx="1470482" cy="338554"/>
          </a:xfrm>
          <a:prstGeom prst="rect">
            <a:avLst/>
          </a:prstGeom>
          <a:noFill/>
        </p:spPr>
        <p:txBody>
          <a:bodyPr wrap="square">
            <a:spAutoFit/>
          </a:bodyPr>
          <a:lstStyle/>
          <a:p>
            <a:r>
              <a:rPr lang="en-US" sz="1600" dirty="0">
                <a:solidFill>
                  <a:schemeClr val="bg1"/>
                </a:solidFill>
                <a:latin typeface="D-DIN" panose="020B0504030202030204" pitchFamily="34" charset="0"/>
              </a:rPr>
              <a:t>sustainable</a:t>
            </a:r>
            <a:endParaRPr lang="de-AT" sz="1600" dirty="0">
              <a:solidFill>
                <a:schemeClr val="bg1"/>
              </a:solidFill>
              <a:latin typeface="D-DIN Condensed" panose="020B0506030202030204" pitchFamily="34" charset="0"/>
            </a:endParaRPr>
          </a:p>
        </p:txBody>
      </p:sp>
      <p:sp>
        <p:nvSpPr>
          <p:cNvPr id="21" name="Textfeld 20">
            <a:extLst>
              <a:ext uri="{FF2B5EF4-FFF2-40B4-BE49-F238E27FC236}">
                <a16:creationId xmlns:a16="http://schemas.microsoft.com/office/drawing/2014/main" id="{3333E196-7363-D3BC-5E63-14A927BD30F2}"/>
              </a:ext>
            </a:extLst>
          </p:cNvPr>
          <p:cNvSpPr txBox="1"/>
          <p:nvPr/>
        </p:nvSpPr>
        <p:spPr>
          <a:xfrm>
            <a:off x="557309" y="1395427"/>
            <a:ext cx="9026958" cy="1077218"/>
          </a:xfrm>
          <a:prstGeom prst="rect">
            <a:avLst/>
          </a:prstGeom>
          <a:noFill/>
        </p:spPr>
        <p:txBody>
          <a:bodyPr wrap="square">
            <a:spAutoFit/>
          </a:bodyPr>
          <a:lstStyle/>
          <a:p>
            <a:r>
              <a:rPr lang="en-US" sz="3200" dirty="0">
                <a:solidFill>
                  <a:schemeClr val="bg1"/>
                </a:solidFill>
                <a:latin typeface="D-DIN Exp" panose="020B0504020202030204" pitchFamily="34" charset="0"/>
              </a:rPr>
              <a:t>qoncept</a:t>
            </a:r>
            <a:r>
              <a:rPr lang="en-US" sz="3200" dirty="0">
                <a:solidFill>
                  <a:schemeClr val="bg1"/>
                </a:solidFill>
                <a:latin typeface="D-DIN" panose="020B0504030202030204" pitchFamily="34" charset="0"/>
              </a:rPr>
              <a:t> provides you with pioneering technologies to enable intelligent steelmaking processes.</a:t>
            </a:r>
            <a:endParaRPr lang="en-US" dirty="0">
              <a:solidFill>
                <a:schemeClr val="bg1"/>
              </a:solidFill>
              <a:latin typeface="D-DIN" panose="020B0504030202030204" pitchFamily="34" charset="0"/>
            </a:endParaRPr>
          </a:p>
        </p:txBody>
      </p:sp>
      <mc:AlternateContent xmlns:mc="http://schemas.openxmlformats.org/markup-compatibility/2006" xmlns:p14="http://schemas.microsoft.com/office/powerpoint/2010/main">
        <mc:Choice Requires="p14">
          <p:contentPart p14:bwMode="auto" r:id="rId12">
            <p14:nvContentPartPr>
              <p14:cNvPr id="23" name="Freihand 22">
                <a:extLst>
                  <a:ext uri="{FF2B5EF4-FFF2-40B4-BE49-F238E27FC236}">
                    <a16:creationId xmlns:a16="http://schemas.microsoft.com/office/drawing/2014/main" id="{9EFE3365-6B31-F7C1-9B4E-3FD29EBF5B75}"/>
                  </a:ext>
                </a:extLst>
              </p14:cNvPr>
              <p14:cNvContentPartPr/>
              <p14:nvPr/>
            </p14:nvContentPartPr>
            <p14:xfrm>
              <a:off x="2336307" y="2456092"/>
              <a:ext cx="1692000" cy="360"/>
            </p14:xfrm>
          </p:contentPart>
        </mc:Choice>
        <mc:Fallback xmlns="">
          <p:pic>
            <p:nvPicPr>
              <p:cNvPr id="23" name="Freihand 22">
                <a:extLst>
                  <a:ext uri="{FF2B5EF4-FFF2-40B4-BE49-F238E27FC236}">
                    <a16:creationId xmlns:a16="http://schemas.microsoft.com/office/drawing/2014/main" id="{9EFE3365-6B31-F7C1-9B4E-3FD29EBF5B75}"/>
                  </a:ext>
                </a:extLst>
              </p:cNvPr>
              <p:cNvPicPr/>
              <p:nvPr/>
            </p:nvPicPr>
            <p:blipFill>
              <a:blip r:embed="rId14"/>
              <a:stretch>
                <a:fillRect/>
              </a:stretch>
            </p:blipFill>
            <p:spPr>
              <a:xfrm>
                <a:off x="2318307" y="2438092"/>
                <a:ext cx="1727640" cy="36000"/>
              </a:xfrm>
              <a:prstGeom prst="rect">
                <a:avLst/>
              </a:prstGeom>
            </p:spPr>
          </p:pic>
        </mc:Fallback>
      </mc:AlternateContent>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What we do</a:t>
            </a: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Tree>
    <p:extLst>
      <p:ext uri="{BB962C8B-B14F-4D97-AF65-F5344CB8AC3E}">
        <p14:creationId xmlns:p14="http://schemas.microsoft.com/office/powerpoint/2010/main" val="86536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fik 60" descr="Ein Bild, das Text, Person, Im Haus, Kleidung enthält.&#10;&#10;Automatisch generierte Beschreibung">
            <a:extLst>
              <a:ext uri="{FF2B5EF4-FFF2-40B4-BE49-F238E27FC236}">
                <a16:creationId xmlns:a16="http://schemas.microsoft.com/office/drawing/2014/main" id="{6EBE3EA7-1436-96AC-2552-1583D0152348}"/>
              </a:ext>
            </a:extLst>
          </p:cNvPr>
          <p:cNvPicPr>
            <a:picLocks noChangeAspect="1"/>
          </p:cNvPicPr>
          <p:nvPr/>
        </p:nvPicPr>
        <p:blipFill rotWithShape="1">
          <a:blip r:embed="rId2">
            <a:extLst>
              <a:ext uri="{28A0092B-C50C-407E-A947-70E740481C1C}">
                <a14:useLocalDpi xmlns:a14="http://schemas.microsoft.com/office/drawing/2010/main" val="0"/>
              </a:ext>
            </a:extLst>
          </a:blip>
          <a:srcRect t="7818" b="7816"/>
          <a:stretch/>
        </p:blipFill>
        <p:spPr>
          <a:xfrm>
            <a:off x="-21182" y="-1774"/>
            <a:ext cx="12213181" cy="6859774"/>
          </a:xfrm>
          <a:prstGeom prst="rect">
            <a:avLst/>
          </a:prstGeom>
          <a:ln>
            <a:noFill/>
          </a:ln>
        </p:spPr>
      </p:pic>
      <p:sp>
        <p:nvSpPr>
          <p:cNvPr id="6" name="Rechteck 5">
            <a:extLst>
              <a:ext uri="{FF2B5EF4-FFF2-40B4-BE49-F238E27FC236}">
                <a16:creationId xmlns:a16="http://schemas.microsoft.com/office/drawing/2014/main" id="{7C8395B6-224B-F7E4-AE05-36E63427FDB3}"/>
              </a:ext>
            </a:extLst>
          </p:cNvPr>
          <p:cNvSpPr/>
          <p:nvPr/>
        </p:nvSpPr>
        <p:spPr>
          <a:xfrm rot="16200000" flipH="1">
            <a:off x="2639506" y="-2652863"/>
            <a:ext cx="6858001" cy="12208152"/>
          </a:xfrm>
          <a:prstGeom prst="rect">
            <a:avLst/>
          </a:prstGeom>
          <a:gradFill flip="none" rotWithShape="1">
            <a:gsLst>
              <a:gs pos="48000">
                <a:srgbClr val="1B202B">
                  <a:alpha val="67000"/>
                </a:srgbClr>
              </a:gs>
              <a:gs pos="0">
                <a:srgbClr val="1B202B"/>
              </a:gs>
              <a:gs pos="100000">
                <a:srgbClr val="1B202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6B07949A-D4F1-DE1A-748F-A9FC19D36524}"/>
              </a:ext>
            </a:extLst>
          </p:cNvPr>
          <p:cNvSpPr/>
          <p:nvPr/>
        </p:nvSpPr>
        <p:spPr>
          <a:xfrm>
            <a:off x="323109" y="6068418"/>
            <a:ext cx="34545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Metallurgists | Physicists</a:t>
            </a:r>
          </a:p>
        </p:txBody>
      </p:sp>
      <p:grpSp>
        <p:nvGrpSpPr>
          <p:cNvPr id="24" name="Gruppieren 23">
            <a:extLst>
              <a:ext uri="{FF2B5EF4-FFF2-40B4-BE49-F238E27FC236}">
                <a16:creationId xmlns:a16="http://schemas.microsoft.com/office/drawing/2014/main" id="{18A273A8-77B2-B26F-A185-5A76D87D4368}"/>
              </a:ext>
            </a:extLst>
          </p:cNvPr>
          <p:cNvGrpSpPr/>
          <p:nvPr/>
        </p:nvGrpSpPr>
        <p:grpSpPr>
          <a:xfrm>
            <a:off x="-2257" y="2442633"/>
            <a:ext cx="12206055" cy="4393155"/>
            <a:chOff x="73957" y="-383325"/>
            <a:chExt cx="12131463" cy="6237220"/>
          </a:xfrm>
        </p:grpSpPr>
        <p:cxnSp>
          <p:nvCxnSpPr>
            <p:cNvPr id="25" name="Gerader Verbinder 24">
              <a:extLst>
                <a:ext uri="{FF2B5EF4-FFF2-40B4-BE49-F238E27FC236}">
                  <a16:creationId xmlns:a16="http://schemas.microsoft.com/office/drawing/2014/main" id="{9C930FF8-FAB9-6306-73EB-018C6C3032B2}"/>
                </a:ext>
              </a:extLst>
            </p:cNvPr>
            <p:cNvCxnSpPr>
              <a:cxnSpLocks/>
            </p:cNvCxnSpPr>
            <p:nvPr/>
          </p:nvCxnSpPr>
          <p:spPr>
            <a:xfrm>
              <a:off x="1781328" y="2150853"/>
              <a:ext cx="4201953" cy="17702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F37FA67-C905-935D-1D18-7D3F697D739E}"/>
                </a:ext>
              </a:extLst>
            </p:cNvPr>
            <p:cNvCxnSpPr>
              <a:cxnSpLocks/>
            </p:cNvCxnSpPr>
            <p:nvPr/>
          </p:nvCxnSpPr>
          <p:spPr>
            <a:xfrm>
              <a:off x="2419757" y="5233913"/>
              <a:ext cx="345012" cy="6199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D470CDD7-2D0B-27B3-7971-57FC3D61BF98}"/>
                </a:ext>
              </a:extLst>
            </p:cNvPr>
            <p:cNvCxnSpPr>
              <a:cxnSpLocks/>
            </p:cNvCxnSpPr>
            <p:nvPr/>
          </p:nvCxnSpPr>
          <p:spPr>
            <a:xfrm flipV="1">
              <a:off x="5949818" y="2748421"/>
              <a:ext cx="3269199" cy="13319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6F2FB504-C5FE-AC10-3287-D3D358E4ADFF}"/>
                </a:ext>
              </a:extLst>
            </p:cNvPr>
            <p:cNvCxnSpPr>
              <a:cxnSpLocks/>
            </p:cNvCxnSpPr>
            <p:nvPr/>
          </p:nvCxnSpPr>
          <p:spPr>
            <a:xfrm flipV="1">
              <a:off x="1792524" y="520367"/>
              <a:ext cx="6748547" cy="164394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C87A11F-3AD2-C06D-27CD-84F429E353E6}"/>
                </a:ext>
              </a:extLst>
            </p:cNvPr>
            <p:cNvCxnSpPr>
              <a:cxnSpLocks/>
            </p:cNvCxnSpPr>
            <p:nvPr/>
          </p:nvCxnSpPr>
          <p:spPr>
            <a:xfrm>
              <a:off x="8242886" y="-383325"/>
              <a:ext cx="976099" cy="30680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40C84FF1-C59C-88F6-10C0-75033649C318}"/>
                </a:ext>
              </a:extLst>
            </p:cNvPr>
            <p:cNvCxnSpPr>
              <a:cxnSpLocks/>
            </p:cNvCxnSpPr>
            <p:nvPr/>
          </p:nvCxnSpPr>
          <p:spPr>
            <a:xfrm flipH="1" flipV="1">
              <a:off x="1807217" y="2164061"/>
              <a:ext cx="300883" cy="185638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20AAC3E8-4F6C-6C26-6718-6FBAA3ADC47B}"/>
                </a:ext>
              </a:extLst>
            </p:cNvPr>
            <p:cNvCxnSpPr>
              <a:cxnSpLocks/>
            </p:cNvCxnSpPr>
            <p:nvPr/>
          </p:nvCxnSpPr>
          <p:spPr>
            <a:xfrm flipH="1">
              <a:off x="81200" y="2150853"/>
              <a:ext cx="1700130" cy="171508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FF12D26E-9125-885A-3254-6025A7E25A34}"/>
                </a:ext>
              </a:extLst>
            </p:cNvPr>
            <p:cNvCxnSpPr>
              <a:cxnSpLocks/>
              <a:endCxn id="46" idx="0"/>
            </p:cNvCxnSpPr>
            <p:nvPr/>
          </p:nvCxnSpPr>
          <p:spPr>
            <a:xfrm flipH="1">
              <a:off x="9216813" y="2173601"/>
              <a:ext cx="2988607" cy="60238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B7D8481A-9A3C-CECD-00CA-6427C3822D61}"/>
                </a:ext>
              </a:extLst>
            </p:cNvPr>
            <p:cNvCxnSpPr>
              <a:cxnSpLocks/>
            </p:cNvCxnSpPr>
            <p:nvPr/>
          </p:nvCxnSpPr>
          <p:spPr>
            <a:xfrm flipH="1">
              <a:off x="6031106" y="524202"/>
              <a:ext cx="2484836" cy="349624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214EF88B-FFD8-D0D9-2F37-034B02AEBEBF}"/>
                </a:ext>
              </a:extLst>
            </p:cNvPr>
            <p:cNvSpPr/>
            <p:nvPr/>
          </p:nvSpPr>
          <p:spPr>
            <a:xfrm>
              <a:off x="8448721" y="385013"/>
              <a:ext cx="144000" cy="204445"/>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5" name="Gerader Verbinder 34">
              <a:extLst>
                <a:ext uri="{FF2B5EF4-FFF2-40B4-BE49-F238E27FC236}">
                  <a16:creationId xmlns:a16="http://schemas.microsoft.com/office/drawing/2014/main" id="{27EEDA67-3CC5-A998-C0C1-07E70D402211}"/>
                </a:ext>
              </a:extLst>
            </p:cNvPr>
            <p:cNvCxnSpPr>
              <a:cxnSpLocks/>
            </p:cNvCxnSpPr>
            <p:nvPr/>
          </p:nvCxnSpPr>
          <p:spPr>
            <a:xfrm flipH="1" flipV="1">
              <a:off x="73957" y="1017078"/>
              <a:ext cx="1745297" cy="115652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4F883143-9D9A-179D-E5F4-D0A5A40C6C18}"/>
                </a:ext>
              </a:extLst>
            </p:cNvPr>
            <p:cNvCxnSpPr>
              <a:cxnSpLocks/>
            </p:cNvCxnSpPr>
            <p:nvPr/>
          </p:nvCxnSpPr>
          <p:spPr>
            <a:xfrm flipV="1">
              <a:off x="1788007" y="-215035"/>
              <a:ext cx="1452206" cy="240904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08DBB9DC-1EA5-1726-3C73-2AFFFD264CE4}"/>
                </a:ext>
              </a:extLst>
            </p:cNvPr>
            <p:cNvSpPr/>
            <p:nvPr/>
          </p:nvSpPr>
          <p:spPr>
            <a:xfrm>
              <a:off x="1732767" y="2073935"/>
              <a:ext cx="144000" cy="204445"/>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Rechteck 37">
            <a:extLst>
              <a:ext uri="{FF2B5EF4-FFF2-40B4-BE49-F238E27FC236}">
                <a16:creationId xmlns:a16="http://schemas.microsoft.com/office/drawing/2014/main" id="{BECD093A-01A0-22D1-D003-F0A3599B2734}"/>
              </a:ext>
            </a:extLst>
          </p:cNvPr>
          <p:cNvSpPr/>
          <p:nvPr/>
        </p:nvSpPr>
        <p:spPr>
          <a:xfrm>
            <a:off x="3533699" y="5901970"/>
            <a:ext cx="458225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Software Developers | Mathematicians</a:t>
            </a:r>
          </a:p>
        </p:txBody>
      </p:sp>
      <p:cxnSp>
        <p:nvCxnSpPr>
          <p:cNvPr id="39" name="Gerader Verbinder 38">
            <a:extLst>
              <a:ext uri="{FF2B5EF4-FFF2-40B4-BE49-F238E27FC236}">
                <a16:creationId xmlns:a16="http://schemas.microsoft.com/office/drawing/2014/main" id="{2712B6FB-A114-30B0-7286-C412815DAD09}"/>
              </a:ext>
            </a:extLst>
          </p:cNvPr>
          <p:cNvCxnSpPr>
            <a:cxnSpLocks/>
          </p:cNvCxnSpPr>
          <p:nvPr/>
        </p:nvCxnSpPr>
        <p:spPr>
          <a:xfrm flipV="1">
            <a:off x="5031" y="5586613"/>
            <a:ext cx="5941228" cy="3077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EE8899AB-8AE6-A39A-5A66-57396863AC45}"/>
              </a:ext>
            </a:extLst>
          </p:cNvPr>
          <p:cNvSpPr/>
          <p:nvPr/>
        </p:nvSpPr>
        <p:spPr>
          <a:xfrm>
            <a:off x="1759597" y="5435581"/>
            <a:ext cx="648000" cy="648000"/>
          </a:xfrm>
          <a:prstGeom prst="ellipse">
            <a:avLst/>
          </a:prstGeom>
          <a:solidFill>
            <a:srgbClr val="08B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Shape 2754">
            <a:extLst>
              <a:ext uri="{FF2B5EF4-FFF2-40B4-BE49-F238E27FC236}">
                <a16:creationId xmlns:a16="http://schemas.microsoft.com/office/drawing/2014/main" id="{C8D72CAD-8378-D72B-1261-D22D9911FE9F}"/>
              </a:ext>
            </a:extLst>
          </p:cNvPr>
          <p:cNvSpPr>
            <a:spLocks noChangeAspect="1"/>
          </p:cNvSpPr>
          <p:nvPr/>
        </p:nvSpPr>
        <p:spPr>
          <a:xfrm>
            <a:off x="1922635" y="5586613"/>
            <a:ext cx="327274" cy="360000"/>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42" name="Rechteck 41">
            <a:extLst>
              <a:ext uri="{FF2B5EF4-FFF2-40B4-BE49-F238E27FC236}">
                <a16:creationId xmlns:a16="http://schemas.microsoft.com/office/drawing/2014/main" id="{4A9B2AE7-0748-281B-7555-BB2D47ABE1B5}"/>
              </a:ext>
            </a:extLst>
          </p:cNvPr>
          <p:cNvSpPr/>
          <p:nvPr/>
        </p:nvSpPr>
        <p:spPr>
          <a:xfrm>
            <a:off x="4422658" y="3799925"/>
            <a:ext cx="369593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System Engineers | Innovators</a:t>
            </a:r>
          </a:p>
        </p:txBody>
      </p:sp>
      <p:sp>
        <p:nvSpPr>
          <p:cNvPr id="43" name="Ellipse 42">
            <a:extLst>
              <a:ext uri="{FF2B5EF4-FFF2-40B4-BE49-F238E27FC236}">
                <a16:creationId xmlns:a16="http://schemas.microsoft.com/office/drawing/2014/main" id="{03968933-388B-54AD-4AD1-1AAECD5D85E6}"/>
              </a:ext>
            </a:extLst>
          </p:cNvPr>
          <p:cNvSpPr/>
          <p:nvPr/>
        </p:nvSpPr>
        <p:spPr>
          <a:xfrm>
            <a:off x="9444330" y="6267977"/>
            <a:ext cx="144885" cy="144000"/>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hteck 43">
            <a:extLst>
              <a:ext uri="{FF2B5EF4-FFF2-40B4-BE49-F238E27FC236}">
                <a16:creationId xmlns:a16="http://schemas.microsoft.com/office/drawing/2014/main" id="{7B72E2C3-7716-C4CC-8FD6-5C2B34CB5E04}"/>
              </a:ext>
            </a:extLst>
          </p:cNvPr>
          <p:cNvSpPr/>
          <p:nvPr/>
        </p:nvSpPr>
        <p:spPr>
          <a:xfrm>
            <a:off x="7421305" y="5007936"/>
            <a:ext cx="3600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Mechanical Engineers</a:t>
            </a:r>
          </a:p>
        </p:txBody>
      </p:sp>
      <p:sp>
        <p:nvSpPr>
          <p:cNvPr id="45" name="Ellipse 44">
            <a:extLst>
              <a:ext uri="{FF2B5EF4-FFF2-40B4-BE49-F238E27FC236}">
                <a16:creationId xmlns:a16="http://schemas.microsoft.com/office/drawing/2014/main" id="{0857228B-533E-3E72-97D6-829D0D9B1BD4}"/>
              </a:ext>
            </a:extLst>
          </p:cNvPr>
          <p:cNvSpPr/>
          <p:nvPr/>
        </p:nvSpPr>
        <p:spPr>
          <a:xfrm>
            <a:off x="8868773" y="4356915"/>
            <a:ext cx="648000" cy="648000"/>
          </a:xfrm>
          <a:prstGeom prst="ellipse">
            <a:avLst/>
          </a:prstGeom>
          <a:solidFill>
            <a:srgbClr val="08B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Shape 2618">
            <a:extLst>
              <a:ext uri="{FF2B5EF4-FFF2-40B4-BE49-F238E27FC236}">
                <a16:creationId xmlns:a16="http://schemas.microsoft.com/office/drawing/2014/main" id="{BE280B06-8068-C686-3180-65500B97BD08}"/>
              </a:ext>
            </a:extLst>
          </p:cNvPr>
          <p:cNvSpPr>
            <a:spLocks noChangeAspect="1"/>
          </p:cNvSpPr>
          <p:nvPr/>
        </p:nvSpPr>
        <p:spPr>
          <a:xfrm>
            <a:off x="9016840" y="4487879"/>
            <a:ext cx="359949" cy="360000"/>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sp>
        <p:nvSpPr>
          <p:cNvPr id="47" name="Ellipse 46">
            <a:extLst>
              <a:ext uri="{FF2B5EF4-FFF2-40B4-BE49-F238E27FC236}">
                <a16:creationId xmlns:a16="http://schemas.microsoft.com/office/drawing/2014/main" id="{C5B49A6B-A6AB-7DDE-760B-EED25BD9E7F6}"/>
              </a:ext>
            </a:extLst>
          </p:cNvPr>
          <p:cNvSpPr/>
          <p:nvPr/>
        </p:nvSpPr>
        <p:spPr>
          <a:xfrm>
            <a:off x="5930224" y="3173761"/>
            <a:ext cx="648000" cy="648000"/>
          </a:xfrm>
          <a:prstGeom prst="ellipse">
            <a:avLst/>
          </a:prstGeom>
          <a:solidFill>
            <a:srgbClr val="08B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Shape 2787">
            <a:extLst>
              <a:ext uri="{FF2B5EF4-FFF2-40B4-BE49-F238E27FC236}">
                <a16:creationId xmlns:a16="http://schemas.microsoft.com/office/drawing/2014/main" id="{F5488317-8F71-F2D5-87DA-7BCBD3AA9949}"/>
              </a:ext>
            </a:extLst>
          </p:cNvPr>
          <p:cNvSpPr>
            <a:spLocks noChangeAspect="1"/>
          </p:cNvSpPr>
          <p:nvPr/>
        </p:nvSpPr>
        <p:spPr>
          <a:xfrm>
            <a:off x="6068507" y="3303922"/>
            <a:ext cx="359761" cy="36000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cxnSp>
        <p:nvCxnSpPr>
          <p:cNvPr id="49" name="Gerader Verbinder 48">
            <a:extLst>
              <a:ext uri="{FF2B5EF4-FFF2-40B4-BE49-F238E27FC236}">
                <a16:creationId xmlns:a16="http://schemas.microsoft.com/office/drawing/2014/main" id="{03E03470-C93C-0C51-7EE6-C72678211CD6}"/>
              </a:ext>
            </a:extLst>
          </p:cNvPr>
          <p:cNvCxnSpPr>
            <a:cxnSpLocks/>
            <a:stCxn id="43" idx="2"/>
          </p:cNvCxnSpPr>
          <p:nvPr/>
        </p:nvCxnSpPr>
        <p:spPr>
          <a:xfrm flipH="1" flipV="1">
            <a:off x="5986207" y="5550788"/>
            <a:ext cx="3458123" cy="78918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A324F49F-0580-2D08-FC7D-70F60C403811}"/>
              </a:ext>
            </a:extLst>
          </p:cNvPr>
          <p:cNvCxnSpPr>
            <a:cxnSpLocks/>
            <a:endCxn id="43" idx="3"/>
          </p:cNvCxnSpPr>
          <p:nvPr/>
        </p:nvCxnSpPr>
        <p:spPr>
          <a:xfrm flipH="1">
            <a:off x="9465548" y="4913606"/>
            <a:ext cx="2726452" cy="147728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C571BF38-BE9F-8DF0-C116-5AF537A5904A}"/>
              </a:ext>
            </a:extLst>
          </p:cNvPr>
          <p:cNvCxnSpPr>
            <a:cxnSpLocks/>
          </p:cNvCxnSpPr>
          <p:nvPr/>
        </p:nvCxnSpPr>
        <p:spPr>
          <a:xfrm flipV="1">
            <a:off x="8573421" y="2887634"/>
            <a:ext cx="3636156" cy="1681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CE41589F-800B-7F88-8BAB-03D1CB6244BB}"/>
              </a:ext>
            </a:extLst>
          </p:cNvPr>
          <p:cNvCxnSpPr>
            <a:cxnSpLocks/>
          </p:cNvCxnSpPr>
          <p:nvPr/>
        </p:nvCxnSpPr>
        <p:spPr>
          <a:xfrm flipV="1">
            <a:off x="5958184" y="4192018"/>
            <a:ext cx="153544" cy="12435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1BBA6A2E-F21D-D76C-0CE2-73238F3913E4}"/>
              </a:ext>
            </a:extLst>
          </p:cNvPr>
          <p:cNvCxnSpPr>
            <a:cxnSpLocks/>
          </p:cNvCxnSpPr>
          <p:nvPr/>
        </p:nvCxnSpPr>
        <p:spPr>
          <a:xfrm flipH="1">
            <a:off x="5930224" y="6231513"/>
            <a:ext cx="10490" cy="6042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FC5B28C7-E89A-C2FD-8E0E-6308AD1C79BB}"/>
              </a:ext>
            </a:extLst>
          </p:cNvPr>
          <p:cNvCxnSpPr>
            <a:cxnSpLocks/>
          </p:cNvCxnSpPr>
          <p:nvPr/>
        </p:nvCxnSpPr>
        <p:spPr>
          <a:xfrm>
            <a:off x="9280814" y="5286093"/>
            <a:ext cx="334530" cy="154969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F86DB3CC-D82E-9540-DA6A-D36D48C7AD93}"/>
              </a:ext>
            </a:extLst>
          </p:cNvPr>
          <p:cNvSpPr>
            <a:spLocks noGrp="1" noRot="1" noMove="1" noResize="1" noEditPoints="1" noAdjustHandles="1" noChangeArrowheads="1" noChangeShapeType="1"/>
          </p:cNvSpPr>
          <p:nvPr>
            <p:ph type="body" sz="quarter" idx="13"/>
          </p:nvPr>
        </p:nvSpPr>
        <p:spPr/>
        <p:txBody>
          <a:bodyPr/>
          <a:lstStyle/>
          <a:p>
            <a:r>
              <a:rPr lang="en-US" dirty="0">
                <a:solidFill>
                  <a:schemeClr val="bg1"/>
                </a:solidFill>
              </a:rPr>
              <a:t>Who we are</a:t>
            </a:r>
          </a:p>
        </p:txBody>
      </p:sp>
      <p:sp>
        <p:nvSpPr>
          <p:cNvPr id="4" name="Slide Number Placeholder 3">
            <a:extLst>
              <a:ext uri="{FF2B5EF4-FFF2-40B4-BE49-F238E27FC236}">
                <a16:creationId xmlns:a16="http://schemas.microsoft.com/office/drawing/2014/main" id="{B1B8FD58-C0EB-3693-986B-08F62100B9B3}"/>
              </a:ext>
            </a:extLst>
          </p:cNvPr>
          <p:cNvSpPr>
            <a:spLocks noGrp="1" noRot="1" noMove="1" noResize="1" noEditPoints="1" noAdjustHandles="1" noChangeArrowheads="1" noChangeShapeType="1"/>
          </p:cNvSpPr>
          <p:nvPr>
            <p:ph type="sldNum" sz="quarter" idx="16"/>
          </p:nvPr>
        </p:nvSpPr>
        <p:spPr/>
        <p:txBody>
          <a:bodyPr/>
          <a:lstStyle/>
          <a:p>
            <a:fld id="{9DFB4FA4-131A-4914-B333-1CC9E3F11BF7}" type="slidenum">
              <a:rPr lang="en-US" smtClean="0">
                <a:solidFill>
                  <a:schemeClr val="bg1"/>
                </a:solidFill>
              </a:rPr>
              <a:pPr/>
              <a:t>9</a:t>
            </a:fld>
            <a:endParaRPr lang="en-US" dirty="0">
              <a:solidFill>
                <a:schemeClr val="bg1"/>
              </a:solidFill>
            </a:endParaRPr>
          </a:p>
        </p:txBody>
      </p:sp>
      <p:pic>
        <p:nvPicPr>
          <p:cNvPr id="9" name="Grafik 8">
            <a:extLst>
              <a:ext uri="{FF2B5EF4-FFF2-40B4-BE49-F238E27FC236}">
                <a16:creationId xmlns:a16="http://schemas.microsoft.com/office/drawing/2014/main" id="{1DD39EAC-927B-704D-E721-BB132ABCD6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489" y="235073"/>
            <a:ext cx="512155" cy="917160"/>
          </a:xfrm>
          <a:prstGeom prst="rect">
            <a:avLst/>
          </a:prstGeom>
        </p:spPr>
      </p:pic>
      <p:sp>
        <p:nvSpPr>
          <p:cNvPr id="62" name="Textfeld 61">
            <a:extLst>
              <a:ext uri="{FF2B5EF4-FFF2-40B4-BE49-F238E27FC236}">
                <a16:creationId xmlns:a16="http://schemas.microsoft.com/office/drawing/2014/main" id="{EC2D60EF-2642-6BA3-4D27-F94C84B3CF97}"/>
              </a:ext>
            </a:extLst>
          </p:cNvPr>
          <p:cNvSpPr txBox="1"/>
          <p:nvPr/>
        </p:nvSpPr>
        <p:spPr>
          <a:xfrm>
            <a:off x="557308" y="1395427"/>
            <a:ext cx="1163469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Bringing together different competences, thinking across boundaries and acting as systems engineers.</a:t>
            </a:r>
            <a:endParaRPr kumimoji="0" lang="en-US" sz="18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sp>
        <p:nvSpPr>
          <p:cNvPr id="50" name="Ellipse 49">
            <a:extLst>
              <a:ext uri="{FF2B5EF4-FFF2-40B4-BE49-F238E27FC236}">
                <a16:creationId xmlns:a16="http://schemas.microsoft.com/office/drawing/2014/main" id="{58A18831-419B-4DBB-79C3-4EB0B8164F14}"/>
              </a:ext>
            </a:extLst>
          </p:cNvPr>
          <p:cNvSpPr/>
          <p:nvPr/>
        </p:nvSpPr>
        <p:spPr>
          <a:xfrm>
            <a:off x="5622625" y="5218419"/>
            <a:ext cx="648000" cy="648000"/>
          </a:xfrm>
          <a:prstGeom prst="ellipse">
            <a:avLst/>
          </a:prstGeom>
          <a:solidFill>
            <a:srgbClr val="08B5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Shape 2646">
            <a:extLst>
              <a:ext uri="{FF2B5EF4-FFF2-40B4-BE49-F238E27FC236}">
                <a16:creationId xmlns:a16="http://schemas.microsoft.com/office/drawing/2014/main" id="{7EF617E5-3677-54B9-6A08-F9A8A3F16FD4}"/>
              </a:ext>
            </a:extLst>
          </p:cNvPr>
          <p:cNvSpPr>
            <a:spLocks noChangeAspect="1"/>
          </p:cNvSpPr>
          <p:nvPr/>
        </p:nvSpPr>
        <p:spPr>
          <a:xfrm>
            <a:off x="5790512" y="5397231"/>
            <a:ext cx="324000" cy="324000"/>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Regular" charset="0"/>
              <a:ea typeface="Lato Regular" charset="0"/>
              <a:cs typeface="Lato Regular" charset="0"/>
              <a:sym typeface="Gill Sans"/>
            </a:endParaRPr>
          </a:p>
        </p:txBody>
      </p:sp>
      <p:cxnSp>
        <p:nvCxnSpPr>
          <p:cNvPr id="68" name="Gerader Verbinder 67">
            <a:extLst>
              <a:ext uri="{FF2B5EF4-FFF2-40B4-BE49-F238E27FC236}">
                <a16:creationId xmlns:a16="http://schemas.microsoft.com/office/drawing/2014/main" id="{77F25631-20BB-9E57-87FF-7C718CFC1619}"/>
              </a:ext>
            </a:extLst>
          </p:cNvPr>
          <p:cNvCxnSpPr>
            <a:cxnSpLocks/>
          </p:cNvCxnSpPr>
          <p:nvPr/>
        </p:nvCxnSpPr>
        <p:spPr>
          <a:xfrm flipH="1">
            <a:off x="918633" y="6376195"/>
            <a:ext cx="609600" cy="4818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69" name="Freihand 68">
                <a:extLst>
                  <a:ext uri="{FF2B5EF4-FFF2-40B4-BE49-F238E27FC236}">
                    <a16:creationId xmlns:a16="http://schemas.microsoft.com/office/drawing/2014/main" id="{C2BFE9C4-27BE-F620-EC68-BE5A0C55EC70}"/>
                  </a:ext>
                </a:extLst>
              </p14:cNvPr>
              <p14:cNvContentPartPr/>
              <p14:nvPr/>
            </p14:nvContentPartPr>
            <p14:xfrm>
              <a:off x="5303711" y="1938486"/>
              <a:ext cx="2216972" cy="360"/>
            </p14:xfrm>
          </p:contentPart>
        </mc:Choice>
        <mc:Fallback xmlns="">
          <p:pic>
            <p:nvPicPr>
              <p:cNvPr id="69" name="Freihand 68">
                <a:extLst>
                  <a:ext uri="{FF2B5EF4-FFF2-40B4-BE49-F238E27FC236}">
                    <a16:creationId xmlns:a16="http://schemas.microsoft.com/office/drawing/2014/main" id="{C2BFE9C4-27BE-F620-EC68-BE5A0C55EC70}"/>
                  </a:ext>
                </a:extLst>
              </p:cNvPr>
              <p:cNvPicPr/>
              <p:nvPr/>
            </p:nvPicPr>
            <p:blipFill>
              <a:blip r:embed="rId5"/>
              <a:stretch>
                <a:fillRect/>
              </a:stretch>
            </p:blipFill>
            <p:spPr>
              <a:xfrm>
                <a:off x="5285710" y="1920486"/>
                <a:ext cx="2252613" cy="36000"/>
              </a:xfrm>
              <a:prstGeom prst="rect">
                <a:avLst/>
              </a:prstGeom>
            </p:spPr>
          </p:pic>
        </mc:Fallback>
      </mc:AlternateContent>
    </p:spTree>
    <p:extLst>
      <p:ext uri="{BB962C8B-B14F-4D97-AF65-F5344CB8AC3E}">
        <p14:creationId xmlns:p14="http://schemas.microsoft.com/office/powerpoint/2010/main" val="2242529737"/>
      </p:ext>
    </p:extLst>
  </p:cSld>
  <p:clrMapOvr>
    <a:masterClrMapping/>
  </p:clrMapOvr>
</p:sld>
</file>

<file path=ppt/theme/theme1.xml><?xml version="1.0" encoding="utf-8"?>
<a:theme xmlns:a="http://schemas.openxmlformats.org/drawingml/2006/main" name="Office Theme">
  <a:themeElements>
    <a:clrScheme name="qoncept">
      <a:dk1>
        <a:sysClr val="windowText" lastClr="000000"/>
      </a:dk1>
      <a:lt1>
        <a:sysClr val="window" lastClr="FFFFFF"/>
      </a:lt1>
      <a:dk2>
        <a:srgbClr val="1C202B"/>
      </a:dk2>
      <a:lt2>
        <a:srgbClr val="FFFFFF"/>
      </a:lt2>
      <a:accent1>
        <a:srgbClr val="08B5EB"/>
      </a:accent1>
      <a:accent2>
        <a:srgbClr val="88BC42"/>
      </a:accent2>
      <a:accent3>
        <a:srgbClr val="E7662B"/>
      </a:accent3>
      <a:accent4>
        <a:srgbClr val="FABD13"/>
      </a:accent4>
      <a:accent5>
        <a:srgbClr val="F42938"/>
      </a:accent5>
      <a:accent6>
        <a:srgbClr val="D6DBE0"/>
      </a:accent6>
      <a:hlink>
        <a:srgbClr val="08B5EB"/>
      </a:hlink>
      <a:folHlink>
        <a:srgbClr val="88BC42"/>
      </a:folHlink>
    </a:clrScheme>
    <a:fontScheme name="Custom 1">
      <a:majorFont>
        <a:latin typeface="D-DIN"/>
        <a:ea typeface=""/>
        <a:cs typeface=""/>
      </a:majorFont>
      <a:minorFont>
        <a:latin typeface="D-D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TotalTime>
  <Words>2297</Words>
  <Application>Microsoft Office PowerPoint</Application>
  <PresentationFormat>Widescreen</PresentationFormat>
  <Paragraphs>372</Paragraphs>
  <Slides>44</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Aptos</vt:lpstr>
      <vt:lpstr>Arial</vt:lpstr>
      <vt:lpstr>Calibri</vt:lpstr>
      <vt:lpstr>Calibri Light</vt:lpstr>
      <vt:lpstr>D-DIN</vt:lpstr>
      <vt:lpstr>D-DIN Condensed</vt:lpstr>
      <vt:lpstr>D-DIN Exp</vt:lpstr>
      <vt:lpstr>DIN</vt:lpstr>
      <vt:lpstr>Lato Regular</vt:lpstr>
      <vt:lpstr>Symbol</vt:lpstr>
      <vt:lpstr>Wingdings</vt:lpstr>
      <vt:lpstr>Office Theme</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Joey Blechinger</dc:creator>
  <cp:lastModifiedBy>Gur Iqbal Chauhan</cp:lastModifiedBy>
  <cp:revision>117</cp:revision>
  <dcterms:created xsi:type="dcterms:W3CDTF">2024-04-26T05:04:22Z</dcterms:created>
  <dcterms:modified xsi:type="dcterms:W3CDTF">2025-03-01T15:44:33Z</dcterms:modified>
</cp:coreProperties>
</file>